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89"/>
  </p:notesMasterIdLst>
  <p:sldIdLst>
    <p:sldId id="257" r:id="rId4"/>
    <p:sldId id="259" r:id="rId5"/>
    <p:sldId id="356" r:id="rId6"/>
    <p:sldId id="367" r:id="rId7"/>
    <p:sldId id="369" r:id="rId8"/>
    <p:sldId id="370" r:id="rId9"/>
    <p:sldId id="357" r:id="rId10"/>
    <p:sldId id="269" r:id="rId11"/>
    <p:sldId id="296" r:id="rId12"/>
    <p:sldId id="299" r:id="rId13"/>
    <p:sldId id="359" r:id="rId14"/>
    <p:sldId id="360" r:id="rId15"/>
    <p:sldId id="361" r:id="rId16"/>
    <p:sldId id="302" r:id="rId17"/>
    <p:sldId id="300" r:id="rId18"/>
    <p:sldId id="301" r:id="rId19"/>
    <p:sldId id="303" r:id="rId20"/>
    <p:sldId id="304" r:id="rId21"/>
    <p:sldId id="326" r:id="rId22"/>
    <p:sldId id="362" r:id="rId23"/>
    <p:sldId id="308" r:id="rId24"/>
    <p:sldId id="310" r:id="rId25"/>
    <p:sldId id="363" r:id="rId26"/>
    <p:sldId id="352" r:id="rId27"/>
    <p:sldId id="307" r:id="rId28"/>
    <p:sldId id="354" r:id="rId29"/>
    <p:sldId id="401" r:id="rId30"/>
    <p:sldId id="400" r:id="rId31"/>
    <p:sldId id="402" r:id="rId32"/>
    <p:sldId id="403" r:id="rId33"/>
    <p:sldId id="404" r:id="rId34"/>
    <p:sldId id="306" r:id="rId35"/>
    <p:sldId id="405" r:id="rId36"/>
    <p:sldId id="318" r:id="rId37"/>
    <p:sldId id="364" r:id="rId38"/>
    <p:sldId id="311" r:id="rId39"/>
    <p:sldId id="365" r:id="rId40"/>
    <p:sldId id="314" r:id="rId41"/>
    <p:sldId id="283" r:id="rId42"/>
    <p:sldId id="353" r:id="rId43"/>
    <p:sldId id="317" r:id="rId44"/>
    <p:sldId id="313" r:id="rId45"/>
    <p:sldId id="316" r:id="rId46"/>
    <p:sldId id="375" r:id="rId47"/>
    <p:sldId id="371" r:id="rId48"/>
    <p:sldId id="372" r:id="rId49"/>
    <p:sldId id="315" r:id="rId50"/>
    <p:sldId id="389" r:id="rId51"/>
    <p:sldId id="286" r:id="rId52"/>
    <p:sldId id="319" r:id="rId53"/>
    <p:sldId id="323" r:id="rId54"/>
    <p:sldId id="320" r:id="rId55"/>
    <p:sldId id="328" r:id="rId56"/>
    <p:sldId id="325" r:id="rId57"/>
    <p:sldId id="322" r:id="rId58"/>
    <p:sldId id="324" r:id="rId59"/>
    <p:sldId id="376" r:id="rId60"/>
    <p:sldId id="327" r:id="rId61"/>
    <p:sldId id="329" r:id="rId62"/>
    <p:sldId id="330" r:id="rId63"/>
    <p:sldId id="331" r:id="rId64"/>
    <p:sldId id="332" r:id="rId65"/>
    <p:sldId id="392" r:id="rId66"/>
    <p:sldId id="391" r:id="rId67"/>
    <p:sldId id="397" r:id="rId68"/>
    <p:sldId id="398" r:id="rId69"/>
    <p:sldId id="399" r:id="rId70"/>
    <p:sldId id="393" r:id="rId71"/>
    <p:sldId id="377" r:id="rId72"/>
    <p:sldId id="383" r:id="rId73"/>
    <p:sldId id="382" r:id="rId74"/>
    <p:sldId id="384" r:id="rId75"/>
    <p:sldId id="348" r:id="rId76"/>
    <p:sldId id="344" r:id="rId77"/>
    <p:sldId id="345" r:id="rId78"/>
    <p:sldId id="346" r:id="rId79"/>
    <p:sldId id="349" r:id="rId80"/>
    <p:sldId id="388" r:id="rId81"/>
    <p:sldId id="347" r:id="rId82"/>
    <p:sldId id="387" r:id="rId83"/>
    <p:sldId id="386" r:id="rId84"/>
    <p:sldId id="350" r:id="rId85"/>
    <p:sldId id="406" r:id="rId86"/>
    <p:sldId id="390" r:id="rId87"/>
    <p:sldId id="351"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3239" autoAdjust="0"/>
  </p:normalViewPr>
  <p:slideViewPr>
    <p:cSldViewPr snapToGrid="0">
      <p:cViewPr varScale="1">
        <p:scale>
          <a:sx n="84" d="100"/>
          <a:sy n="84" d="100"/>
        </p:scale>
        <p:origin x="264" y="184"/>
      </p:cViewPr>
      <p:guideLst/>
    </p:cSldViewPr>
  </p:slideViewPr>
  <p:notesTextViewPr>
    <p:cViewPr>
      <p:scale>
        <a:sx n="1" d="1"/>
        <a:sy n="1" d="1"/>
      </p:scale>
      <p:origin x="0" y="0"/>
    </p:cViewPr>
  </p:notesTextViewPr>
  <p:notesViewPr>
    <p:cSldViewPr snapToGrid="0">
      <p:cViewPr varScale="1">
        <p:scale>
          <a:sx n="118" d="100"/>
          <a:sy n="118" d="100"/>
        </p:scale>
        <p:origin x="5160"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notesMaster" Target="notesMasters/notesMaster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5/6/2023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a:t>
            </a:fld>
            <a:endParaRPr lang="en-AU"/>
          </a:p>
        </p:txBody>
      </p:sp>
    </p:spTree>
    <p:extLst>
      <p:ext uri="{BB962C8B-B14F-4D97-AF65-F5344CB8AC3E}">
        <p14:creationId xmlns:p14="http://schemas.microsoft.com/office/powerpoint/2010/main" val="3025921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29</a:t>
            </a:fld>
            <a:endParaRPr lang="en-AU"/>
          </a:p>
        </p:txBody>
      </p:sp>
    </p:spTree>
    <p:extLst>
      <p:ext uri="{BB962C8B-B14F-4D97-AF65-F5344CB8AC3E}">
        <p14:creationId xmlns:p14="http://schemas.microsoft.com/office/powerpoint/2010/main" val="652020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30</a:t>
            </a:fld>
            <a:endParaRPr lang="en-AU"/>
          </a:p>
        </p:txBody>
      </p:sp>
    </p:spTree>
    <p:extLst>
      <p:ext uri="{BB962C8B-B14F-4D97-AF65-F5344CB8AC3E}">
        <p14:creationId xmlns:p14="http://schemas.microsoft.com/office/powerpoint/2010/main" val="358935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https://</a:t>
            </a:r>
            <a:r>
              <a:rPr lang="en-AU" dirty="0" err="1"/>
              <a:t>towardsdatascience.com</a:t>
            </a:r>
            <a:r>
              <a:rPr lang="en-AU" dirty="0"/>
              <a:t>/understanding-the-roc-curve-in-three-visual-steps-795b1399481c#</a:t>
            </a:r>
          </a:p>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31</a:t>
            </a:fld>
            <a:endParaRPr lang="en-AU"/>
          </a:p>
        </p:txBody>
      </p:sp>
    </p:spTree>
    <p:extLst>
      <p:ext uri="{BB962C8B-B14F-4D97-AF65-F5344CB8AC3E}">
        <p14:creationId xmlns:p14="http://schemas.microsoft.com/office/powerpoint/2010/main" val="1483662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35</a:t>
            </a:fld>
            <a:endParaRPr lang="en-AU"/>
          </a:p>
        </p:txBody>
      </p:sp>
    </p:spTree>
    <p:extLst>
      <p:ext uri="{BB962C8B-B14F-4D97-AF65-F5344CB8AC3E}">
        <p14:creationId xmlns:p14="http://schemas.microsoft.com/office/powerpoint/2010/main" val="4103284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36</a:t>
            </a:fld>
            <a:endParaRPr lang="en-AU"/>
          </a:p>
        </p:txBody>
      </p:sp>
    </p:spTree>
    <p:extLst>
      <p:ext uri="{BB962C8B-B14F-4D97-AF65-F5344CB8AC3E}">
        <p14:creationId xmlns:p14="http://schemas.microsoft.com/office/powerpoint/2010/main" val="152134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37</a:t>
            </a:fld>
            <a:endParaRPr lang="en-AU"/>
          </a:p>
        </p:txBody>
      </p:sp>
    </p:spTree>
    <p:extLst>
      <p:ext uri="{BB962C8B-B14F-4D97-AF65-F5344CB8AC3E}">
        <p14:creationId xmlns:p14="http://schemas.microsoft.com/office/powerpoint/2010/main" val="2246882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Linear models assume linear relationship with outcome</a:t>
            </a:r>
          </a:p>
          <a:p>
            <a:r>
              <a:rPr lang="en-AU" dirty="0"/>
              <a:t>What if we don’t know the relationship</a:t>
            </a:r>
          </a:p>
          <a:p>
            <a:r>
              <a:rPr lang="en-AU" dirty="0"/>
              <a:t>What if we want to allow for interactions</a:t>
            </a:r>
          </a:p>
        </p:txBody>
      </p:sp>
      <p:sp>
        <p:nvSpPr>
          <p:cNvPr id="4" name="Slide Number Placeholder 3"/>
          <p:cNvSpPr>
            <a:spLocks noGrp="1"/>
          </p:cNvSpPr>
          <p:nvPr>
            <p:ph type="sldNum" sz="quarter" idx="5"/>
          </p:nvPr>
        </p:nvSpPr>
        <p:spPr/>
        <p:txBody>
          <a:bodyPr/>
          <a:lstStyle/>
          <a:p>
            <a:fld id="{439D3E33-D3DC-9643-BA04-40AC5376BA1B}" type="slidenum">
              <a:rPr lang="en-AU" smtClean="0"/>
              <a:t>38</a:t>
            </a:fld>
            <a:endParaRPr lang="en-AU"/>
          </a:p>
        </p:txBody>
      </p:sp>
    </p:spTree>
    <p:extLst>
      <p:ext uri="{BB962C8B-B14F-4D97-AF65-F5344CB8AC3E}">
        <p14:creationId xmlns:p14="http://schemas.microsoft.com/office/powerpoint/2010/main" val="1969051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towardsdatascience.com</a:t>
            </a:r>
            <a:r>
              <a:rPr lang="en-AU" dirty="0"/>
              <a:t>/multi-layer-neural-networks-with-sigmoid-function-deep-learning-for-rookies-2-bf464f09eb7f</a:t>
            </a:r>
          </a:p>
        </p:txBody>
      </p:sp>
      <p:sp>
        <p:nvSpPr>
          <p:cNvPr id="4" name="Slide Number Placeholder 3"/>
          <p:cNvSpPr>
            <a:spLocks noGrp="1"/>
          </p:cNvSpPr>
          <p:nvPr>
            <p:ph type="sldNum" sz="quarter" idx="5"/>
          </p:nvPr>
        </p:nvSpPr>
        <p:spPr/>
        <p:txBody>
          <a:bodyPr/>
          <a:lstStyle/>
          <a:p>
            <a:fld id="{439D3E33-D3DC-9643-BA04-40AC5376BA1B}" type="slidenum">
              <a:rPr lang="en-AU" smtClean="0"/>
              <a:t>39</a:t>
            </a:fld>
            <a:endParaRPr lang="en-AU"/>
          </a:p>
        </p:txBody>
      </p:sp>
    </p:spTree>
    <p:extLst>
      <p:ext uri="{BB962C8B-B14F-4D97-AF65-F5344CB8AC3E}">
        <p14:creationId xmlns:p14="http://schemas.microsoft.com/office/powerpoint/2010/main" val="278553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40</a:t>
            </a:fld>
            <a:endParaRPr lang="en-AU"/>
          </a:p>
        </p:txBody>
      </p:sp>
    </p:spTree>
    <p:extLst>
      <p:ext uri="{BB962C8B-B14F-4D97-AF65-F5344CB8AC3E}">
        <p14:creationId xmlns:p14="http://schemas.microsoft.com/office/powerpoint/2010/main" val="2711575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41</a:t>
            </a:fld>
            <a:endParaRPr lang="en-AU"/>
          </a:p>
        </p:txBody>
      </p:sp>
    </p:spTree>
    <p:extLst>
      <p:ext uri="{BB962C8B-B14F-4D97-AF65-F5344CB8AC3E}">
        <p14:creationId xmlns:p14="http://schemas.microsoft.com/office/powerpoint/2010/main" val="1768501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7</a:t>
            </a:fld>
            <a:endParaRPr lang="en-AU"/>
          </a:p>
        </p:txBody>
      </p:sp>
    </p:spTree>
    <p:extLst>
      <p:ext uri="{BB962C8B-B14F-4D97-AF65-F5344CB8AC3E}">
        <p14:creationId xmlns:p14="http://schemas.microsoft.com/office/powerpoint/2010/main" val="4046327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42</a:t>
            </a:fld>
            <a:endParaRPr lang="en-AU"/>
          </a:p>
        </p:txBody>
      </p:sp>
    </p:spTree>
    <p:extLst>
      <p:ext uri="{BB962C8B-B14F-4D97-AF65-F5344CB8AC3E}">
        <p14:creationId xmlns:p14="http://schemas.microsoft.com/office/powerpoint/2010/main" val="157485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43</a:t>
            </a:fld>
            <a:endParaRPr lang="en-AU"/>
          </a:p>
        </p:txBody>
      </p:sp>
    </p:spTree>
    <p:extLst>
      <p:ext uri="{BB962C8B-B14F-4D97-AF65-F5344CB8AC3E}">
        <p14:creationId xmlns:p14="http://schemas.microsoft.com/office/powerpoint/2010/main" val="963774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47</a:t>
            </a:fld>
            <a:endParaRPr lang="en-AU"/>
          </a:p>
        </p:txBody>
      </p:sp>
    </p:spTree>
    <p:extLst>
      <p:ext uri="{BB962C8B-B14F-4D97-AF65-F5344CB8AC3E}">
        <p14:creationId xmlns:p14="http://schemas.microsoft.com/office/powerpoint/2010/main" val="4212076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49</a:t>
            </a:fld>
            <a:endParaRPr lang="en-AU"/>
          </a:p>
        </p:txBody>
      </p:sp>
    </p:spTree>
    <p:extLst>
      <p:ext uri="{BB962C8B-B14F-4D97-AF65-F5344CB8AC3E}">
        <p14:creationId xmlns:p14="http://schemas.microsoft.com/office/powerpoint/2010/main" val="3401582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50</a:t>
            </a:fld>
            <a:endParaRPr lang="en-AU"/>
          </a:p>
        </p:txBody>
      </p:sp>
    </p:spTree>
    <p:extLst>
      <p:ext uri="{BB962C8B-B14F-4D97-AF65-F5344CB8AC3E}">
        <p14:creationId xmlns:p14="http://schemas.microsoft.com/office/powerpoint/2010/main" val="1577439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51</a:t>
            </a:fld>
            <a:endParaRPr lang="en-AU"/>
          </a:p>
        </p:txBody>
      </p:sp>
    </p:spTree>
    <p:extLst>
      <p:ext uri="{BB962C8B-B14F-4D97-AF65-F5344CB8AC3E}">
        <p14:creationId xmlns:p14="http://schemas.microsoft.com/office/powerpoint/2010/main" val="3738124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52</a:t>
            </a:fld>
            <a:endParaRPr lang="en-AU"/>
          </a:p>
        </p:txBody>
      </p:sp>
    </p:spTree>
    <p:extLst>
      <p:ext uri="{BB962C8B-B14F-4D97-AF65-F5344CB8AC3E}">
        <p14:creationId xmlns:p14="http://schemas.microsoft.com/office/powerpoint/2010/main" val="1871398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54</a:t>
            </a:fld>
            <a:endParaRPr lang="en-AU"/>
          </a:p>
        </p:txBody>
      </p:sp>
    </p:spTree>
    <p:extLst>
      <p:ext uri="{BB962C8B-B14F-4D97-AF65-F5344CB8AC3E}">
        <p14:creationId xmlns:p14="http://schemas.microsoft.com/office/powerpoint/2010/main" val="1026681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55</a:t>
            </a:fld>
            <a:endParaRPr lang="en-AU"/>
          </a:p>
        </p:txBody>
      </p:sp>
    </p:spTree>
    <p:extLst>
      <p:ext uri="{BB962C8B-B14F-4D97-AF65-F5344CB8AC3E}">
        <p14:creationId xmlns:p14="http://schemas.microsoft.com/office/powerpoint/2010/main" val="3472020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56</a:t>
            </a:fld>
            <a:endParaRPr lang="en-AU"/>
          </a:p>
        </p:txBody>
      </p:sp>
    </p:spTree>
    <p:extLst>
      <p:ext uri="{BB962C8B-B14F-4D97-AF65-F5344CB8AC3E}">
        <p14:creationId xmlns:p14="http://schemas.microsoft.com/office/powerpoint/2010/main" val="1450032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t>
            </a:r>
            <a:r>
              <a:rPr lang="en-AU" dirty="0" err="1"/>
              <a:t>github.com</a:t>
            </a:r>
            <a:r>
              <a:rPr lang="en-AU" dirty="0"/>
              <a:t>/</a:t>
            </a:r>
            <a:r>
              <a:rPr lang="en-AU" dirty="0" err="1"/>
              <a:t>travistangvh</a:t>
            </a:r>
            <a:r>
              <a:rPr lang="en-AU" dirty="0"/>
              <a:t>/emotion-detection-in-real-time</a:t>
            </a:r>
          </a:p>
        </p:txBody>
      </p:sp>
      <p:sp>
        <p:nvSpPr>
          <p:cNvPr id="4" name="Slide Number Placeholder 3"/>
          <p:cNvSpPr>
            <a:spLocks noGrp="1"/>
          </p:cNvSpPr>
          <p:nvPr>
            <p:ph type="sldNum" sz="quarter" idx="5"/>
          </p:nvPr>
        </p:nvSpPr>
        <p:spPr/>
        <p:txBody>
          <a:bodyPr/>
          <a:lstStyle/>
          <a:p>
            <a:fld id="{439D3E33-D3DC-9643-BA04-40AC5376BA1B}" type="slidenum">
              <a:rPr lang="en-AU" smtClean="0"/>
              <a:t>9</a:t>
            </a:fld>
            <a:endParaRPr lang="en-AU"/>
          </a:p>
        </p:txBody>
      </p:sp>
    </p:spTree>
    <p:extLst>
      <p:ext uri="{BB962C8B-B14F-4D97-AF65-F5344CB8AC3E}">
        <p14:creationId xmlns:p14="http://schemas.microsoft.com/office/powerpoint/2010/main" val="2045349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61</a:t>
            </a:fld>
            <a:endParaRPr lang="en-AU"/>
          </a:p>
        </p:txBody>
      </p:sp>
    </p:spTree>
    <p:extLst>
      <p:ext uri="{BB962C8B-B14F-4D97-AF65-F5344CB8AC3E}">
        <p14:creationId xmlns:p14="http://schemas.microsoft.com/office/powerpoint/2010/main" val="2628201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65</a:t>
            </a:fld>
            <a:endParaRPr lang="en-AU"/>
          </a:p>
        </p:txBody>
      </p:sp>
    </p:spTree>
    <p:extLst>
      <p:ext uri="{BB962C8B-B14F-4D97-AF65-F5344CB8AC3E}">
        <p14:creationId xmlns:p14="http://schemas.microsoft.com/office/powerpoint/2010/main" val="30216182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66</a:t>
            </a:fld>
            <a:endParaRPr lang="en-AU"/>
          </a:p>
        </p:txBody>
      </p:sp>
    </p:spTree>
    <p:extLst>
      <p:ext uri="{BB962C8B-B14F-4D97-AF65-F5344CB8AC3E}">
        <p14:creationId xmlns:p14="http://schemas.microsoft.com/office/powerpoint/2010/main" val="3875085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67</a:t>
            </a:fld>
            <a:endParaRPr lang="en-AU"/>
          </a:p>
        </p:txBody>
      </p:sp>
    </p:spTree>
    <p:extLst>
      <p:ext uri="{BB962C8B-B14F-4D97-AF65-F5344CB8AC3E}">
        <p14:creationId xmlns:p14="http://schemas.microsoft.com/office/powerpoint/2010/main" val="3407699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72</a:t>
            </a:fld>
            <a:endParaRPr lang="en-AU"/>
          </a:p>
        </p:txBody>
      </p:sp>
    </p:spTree>
    <p:extLst>
      <p:ext uri="{BB962C8B-B14F-4D97-AF65-F5344CB8AC3E}">
        <p14:creationId xmlns:p14="http://schemas.microsoft.com/office/powerpoint/2010/main" val="1842669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https://training-course-</a:t>
            </a:r>
            <a:r>
              <a:rPr lang="en-AU" dirty="0" err="1"/>
              <a:t>material.com</a:t>
            </a:r>
            <a:r>
              <a:rPr lang="en-AU" dirty="0"/>
              <a:t>/training/Statistics_for_Decision_Makers_-_06.02_-_Research_Design_-_Measurement</a:t>
            </a:r>
          </a:p>
        </p:txBody>
      </p:sp>
      <p:sp>
        <p:nvSpPr>
          <p:cNvPr id="4" name="Slide Number Placeholder 3"/>
          <p:cNvSpPr>
            <a:spLocks noGrp="1"/>
          </p:cNvSpPr>
          <p:nvPr>
            <p:ph type="sldNum" sz="quarter" idx="5"/>
          </p:nvPr>
        </p:nvSpPr>
        <p:spPr/>
        <p:txBody>
          <a:bodyPr/>
          <a:lstStyle/>
          <a:p>
            <a:fld id="{72E4B725-2203-4ED2-9256-A661C18EFA60}" type="slidenum">
              <a:rPr lang="en-AU" smtClean="0"/>
              <a:t>79</a:t>
            </a:fld>
            <a:endParaRPr lang="en-AU"/>
          </a:p>
        </p:txBody>
      </p:sp>
    </p:spTree>
    <p:extLst>
      <p:ext uri="{BB962C8B-B14F-4D97-AF65-F5344CB8AC3E}">
        <p14:creationId xmlns:p14="http://schemas.microsoft.com/office/powerpoint/2010/main" val="4235460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Image from https://</a:t>
            </a:r>
            <a:r>
              <a:rPr lang="en-AU" dirty="0" err="1"/>
              <a:t>quantdare.com</a:t>
            </a:r>
            <a:r>
              <a:rPr lang="en-AU" dirty="0"/>
              <a:t>/what-is-the-difference-between-deep-learning-and-machine-learning/</a:t>
            </a:r>
          </a:p>
        </p:txBody>
      </p:sp>
      <p:sp>
        <p:nvSpPr>
          <p:cNvPr id="4" name="Slide Number Placeholder 3"/>
          <p:cNvSpPr>
            <a:spLocks noGrp="1"/>
          </p:cNvSpPr>
          <p:nvPr>
            <p:ph type="sldNum" sz="quarter" idx="5"/>
          </p:nvPr>
        </p:nvSpPr>
        <p:spPr/>
        <p:txBody>
          <a:bodyPr/>
          <a:lstStyle/>
          <a:p>
            <a:fld id="{72E4B725-2203-4ED2-9256-A661C18EFA60}" type="slidenum">
              <a:rPr lang="en-AU" smtClean="0"/>
              <a:t>83</a:t>
            </a:fld>
            <a:endParaRPr lang="en-AU"/>
          </a:p>
        </p:txBody>
      </p:sp>
    </p:spTree>
    <p:extLst>
      <p:ext uri="{BB962C8B-B14F-4D97-AF65-F5344CB8AC3E}">
        <p14:creationId xmlns:p14="http://schemas.microsoft.com/office/powerpoint/2010/main" val="3644976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2E4B725-2203-4ED2-9256-A661C18EFA60}" type="slidenum">
              <a:rPr lang="en-AU" smtClean="0"/>
              <a:t>84</a:t>
            </a:fld>
            <a:endParaRPr lang="en-AU"/>
          </a:p>
        </p:txBody>
      </p:sp>
    </p:spTree>
    <p:extLst>
      <p:ext uri="{BB962C8B-B14F-4D97-AF65-F5344CB8AC3E}">
        <p14:creationId xmlns:p14="http://schemas.microsoft.com/office/powerpoint/2010/main" val="247130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10</a:t>
            </a:fld>
            <a:endParaRPr lang="en-AU"/>
          </a:p>
        </p:txBody>
      </p:sp>
    </p:spTree>
    <p:extLst>
      <p:ext uri="{BB962C8B-B14F-4D97-AF65-F5344CB8AC3E}">
        <p14:creationId xmlns:p14="http://schemas.microsoft.com/office/powerpoint/2010/main" val="2158106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Its not clear cut as we’ll see today</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12</a:t>
            </a:fld>
            <a:endParaRPr lang="en-AU"/>
          </a:p>
        </p:txBody>
      </p:sp>
    </p:spTree>
    <p:extLst>
      <p:ext uri="{BB962C8B-B14F-4D97-AF65-F5344CB8AC3E}">
        <p14:creationId xmlns:p14="http://schemas.microsoft.com/office/powerpoint/2010/main" val="2486786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72E4B725-2203-4ED2-9256-A661C18EFA60}" type="slidenum">
              <a:rPr lang="en-AU" smtClean="0"/>
              <a:t>15</a:t>
            </a:fld>
            <a:endParaRPr lang="en-AU"/>
          </a:p>
        </p:txBody>
      </p:sp>
    </p:spTree>
    <p:extLst>
      <p:ext uri="{BB962C8B-B14F-4D97-AF65-F5344CB8AC3E}">
        <p14:creationId xmlns:p14="http://schemas.microsoft.com/office/powerpoint/2010/main" val="100479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Imagine we want to construct a model to predict disease progression</a:t>
            </a:r>
          </a:p>
          <a:p>
            <a:pPr lvl="1"/>
            <a:r>
              <a:rPr lang="en-AU" dirty="0"/>
              <a:t>For example, could be from pre-diabetic to diabetic in 12 months </a:t>
            </a:r>
          </a:p>
          <a:p>
            <a:pPr lvl="1"/>
            <a:endParaRPr lang="en-AU" dirty="0"/>
          </a:p>
          <a:p>
            <a:r>
              <a:rPr lang="en-AU" dirty="0"/>
              <a:t>We have access to some data from past patients</a:t>
            </a:r>
          </a:p>
          <a:p>
            <a:pPr lvl="1"/>
            <a:r>
              <a:rPr lang="en-AU" dirty="0"/>
              <a:t>Use this data to construct model</a:t>
            </a:r>
          </a:p>
          <a:p>
            <a:pPr lvl="1"/>
            <a:endParaRPr lang="en-AU" dirty="0"/>
          </a:p>
          <a:p>
            <a:r>
              <a:rPr lang="en-AU" dirty="0"/>
              <a:t>Our goal is to build a model that works for future patients</a:t>
            </a:r>
          </a:p>
          <a:p>
            <a:pPr lvl="1"/>
            <a:r>
              <a:rPr lang="en-AU" dirty="0"/>
              <a:t>Model should provide accurate estimate of who will progress and who will not</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16</a:t>
            </a:fld>
            <a:endParaRPr lang="en-AU"/>
          </a:p>
        </p:txBody>
      </p:sp>
    </p:spTree>
    <p:extLst>
      <p:ext uri="{BB962C8B-B14F-4D97-AF65-F5344CB8AC3E}">
        <p14:creationId xmlns:p14="http://schemas.microsoft.com/office/powerpoint/2010/main" val="2115693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AU" dirty="0"/>
              <a:t>Blood measures:</a:t>
            </a:r>
          </a:p>
          <a:p>
            <a:pPr lvl="3"/>
            <a:r>
              <a:rPr lang="en-AU" dirty="0"/>
              <a:t>Total cholesterol</a:t>
            </a:r>
          </a:p>
          <a:p>
            <a:pPr lvl="3"/>
            <a:r>
              <a:rPr lang="en-AU" dirty="0"/>
              <a:t>Low/high-density lipoproteins (HDL/LDL). </a:t>
            </a:r>
          </a:p>
          <a:p>
            <a:pPr lvl="3"/>
            <a:r>
              <a:rPr lang="en-AU" dirty="0"/>
              <a:t>Blood sugar levels</a:t>
            </a:r>
          </a:p>
          <a:p>
            <a:pPr lvl="3"/>
            <a:r>
              <a:rPr lang="en-AU" dirty="0"/>
              <a:t>Serum triglycerides level</a:t>
            </a:r>
          </a:p>
          <a:p>
            <a:pPr lvl="2"/>
            <a:r>
              <a:rPr lang="en-AU" dirty="0"/>
              <a:t>Simulated:</a:t>
            </a:r>
          </a:p>
          <a:p>
            <a:pPr lvl="3"/>
            <a:r>
              <a:rPr lang="en-AU" dirty="0"/>
              <a:t>Just noise!</a:t>
            </a:r>
          </a:p>
          <a:p>
            <a:endParaRPr lang="en-AU" dirty="0"/>
          </a:p>
        </p:txBody>
      </p:sp>
      <p:sp>
        <p:nvSpPr>
          <p:cNvPr id="4" name="Slide Number Placeholder 3"/>
          <p:cNvSpPr>
            <a:spLocks noGrp="1"/>
          </p:cNvSpPr>
          <p:nvPr>
            <p:ph type="sldNum" sz="quarter" idx="5"/>
          </p:nvPr>
        </p:nvSpPr>
        <p:spPr/>
        <p:txBody>
          <a:bodyPr/>
          <a:lstStyle/>
          <a:p>
            <a:fld id="{439D3E33-D3DC-9643-BA04-40AC5376BA1B}" type="slidenum">
              <a:rPr lang="en-AU" smtClean="0"/>
              <a:t>20</a:t>
            </a:fld>
            <a:endParaRPr lang="en-AU"/>
          </a:p>
        </p:txBody>
      </p:sp>
    </p:spTree>
    <p:extLst>
      <p:ext uri="{BB962C8B-B14F-4D97-AF65-F5344CB8AC3E}">
        <p14:creationId xmlns:p14="http://schemas.microsoft.com/office/powerpoint/2010/main" val="1108658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the previous section, we saw that a model fit on the data didn’t generalize as number of noisy features grew. </a:t>
            </a:r>
          </a:p>
          <a:p>
            <a:endParaRPr lang="en-AU" dirty="0"/>
          </a:p>
          <a:p>
            <a:r>
              <a:rPr lang="en-AU" dirty="0"/>
              <a:t>Despite being a simple linear model, we overfit to the data that we had at hand. </a:t>
            </a:r>
          </a:p>
          <a:p>
            <a:endParaRPr lang="en-AU" dirty="0"/>
          </a:p>
          <a:p>
            <a:r>
              <a:rPr lang="en-AU" dirty="0"/>
              <a:t>There are a variety of ways to control model complexity, depending on the models and strategies employed. </a:t>
            </a:r>
          </a:p>
        </p:txBody>
      </p:sp>
      <p:sp>
        <p:nvSpPr>
          <p:cNvPr id="4" name="Slide Number Placeholder 3"/>
          <p:cNvSpPr>
            <a:spLocks noGrp="1"/>
          </p:cNvSpPr>
          <p:nvPr>
            <p:ph type="sldNum" sz="quarter" idx="5"/>
          </p:nvPr>
        </p:nvSpPr>
        <p:spPr/>
        <p:txBody>
          <a:bodyPr/>
          <a:lstStyle/>
          <a:p>
            <a:fld id="{439D3E33-D3DC-9643-BA04-40AC5376BA1B}" type="slidenum">
              <a:rPr lang="en-AU" smtClean="0"/>
              <a:t>23</a:t>
            </a:fld>
            <a:endParaRPr lang="en-AU"/>
          </a:p>
        </p:txBody>
      </p:sp>
    </p:spTree>
    <p:extLst>
      <p:ext uri="{BB962C8B-B14F-4D97-AF65-F5344CB8AC3E}">
        <p14:creationId xmlns:p14="http://schemas.microsoft.com/office/powerpoint/2010/main" val="7399090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dpi="0" rotWithShape="1">
            <a:blip r:embed="rId2"/>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3"/>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GB"/>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5/6/2023</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5/6/2023</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5/6/2023</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GB"/>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GB"/>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5/6/2023</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GB"/>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a:blipFill>
            <a:blip r:embed="rId3"/>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GB"/>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12175A8-16A8-414F-B10D-60B481DBFC80}" type="datetimeFigureOut">
              <a:rPr lang="en-AU" smtClean="0"/>
              <a:t>5/6/2023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5159622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12175A8-16A8-414F-B10D-60B481DBFC80}" type="datetimeFigureOut">
              <a:rPr lang="en-AU" smtClean="0"/>
              <a:t>5/6/2023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DC0D3D8-B87F-4B4B-A85C-712EDEEEAC86}" type="slidenum">
              <a:rPr lang="en-AU" smtClean="0"/>
              <a:t>‹#›</a:t>
            </a:fld>
            <a:endParaRPr lang="en-AU"/>
          </a:p>
        </p:txBody>
      </p:sp>
    </p:spTree>
    <p:extLst>
      <p:ext uri="{BB962C8B-B14F-4D97-AF65-F5344CB8AC3E}">
        <p14:creationId xmlns:p14="http://schemas.microsoft.com/office/powerpoint/2010/main" val="28058409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GB"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Strength">
    <p:bg>
      <p:bgPr>
        <a:blipFill>
          <a:blip r:embed="rId2"/>
          <a:stretch>
            <a:fillRect/>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5/6/2023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5/6/2023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5/6/2023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5/6/2023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5/6/2023</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5/6/2023</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5/6/2023</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5/6/2023</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5/6/2023</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5/6/2023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5/6/2023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5/6/2023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5/6/2023</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1.png"/><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GB"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5/6/2023</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4"/>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 id="2147483769" r:id="rId21"/>
    <p:sldLayoutId id="2147483770" r:id="rId22"/>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5/6/2023</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6"/>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5/6/2023</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13"/>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projecteuclid.org/journals/statistical-science/volume-16/issue-3/Statistical-Modeling--The-Two-Cultures-with-comments-and-a/10.1214/ss/1009213726.pdf"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2.gif"/></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80.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doi.org/10.1119/1.3254017"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scikit-learn.org/stable/auto_examples/model_selection/plot_underfitting_overfitting.html"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48.svg"/><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48.svg"/><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7.gif"/><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p:txBody>
          <a:bodyPr/>
          <a:lstStyle/>
          <a:p>
            <a:r>
              <a:rPr lang="en-AU" dirty="0"/>
              <a:t>Applying machine learning in life sciences:</a:t>
            </a:r>
          </a:p>
        </p:txBody>
      </p:sp>
      <p:sp>
        <p:nvSpPr>
          <p:cNvPr id="10" name="Text Placeholder 9">
            <a:extLst>
              <a:ext uri="{FF2B5EF4-FFF2-40B4-BE49-F238E27FC236}">
                <a16:creationId xmlns:a16="http://schemas.microsoft.com/office/drawing/2014/main" id="{24E28049-122B-4847-B7D3-EC5ECDB95020}"/>
              </a:ext>
            </a:extLst>
          </p:cNvPr>
          <p:cNvSpPr>
            <a:spLocks noGrp="1"/>
          </p:cNvSpPr>
          <p:nvPr>
            <p:ph type="body" sz="quarter" idx="16"/>
          </p:nvPr>
        </p:nvSpPr>
        <p:spPr/>
        <p:txBody>
          <a:bodyPr/>
          <a:lstStyle/>
          <a:p>
            <a:endParaRPr lang="en-AU"/>
          </a:p>
        </p:txBody>
      </p:sp>
      <p:sp>
        <p:nvSpPr>
          <p:cNvPr id="5" name="Text Placeholder 4">
            <a:extLst>
              <a:ext uri="{FF2B5EF4-FFF2-40B4-BE49-F238E27FC236}">
                <a16:creationId xmlns:a16="http://schemas.microsoft.com/office/drawing/2014/main" id="{643A3A8E-36C3-446B-985E-CEB7C282636D}"/>
              </a:ext>
            </a:extLst>
          </p:cNvPr>
          <p:cNvSpPr>
            <a:spLocks noGrp="1"/>
          </p:cNvSpPr>
          <p:nvPr>
            <p:ph type="body" sz="quarter" idx="17"/>
          </p:nvPr>
        </p:nvSpPr>
        <p:spPr>
          <a:xfrm>
            <a:off x="500064" y="4342601"/>
            <a:ext cx="5259468" cy="707231"/>
          </a:xfrm>
        </p:spPr>
        <p:txBody>
          <a:bodyPr>
            <a:normAutofit/>
          </a:bodyPr>
          <a:lstStyle/>
          <a:p>
            <a:r>
              <a:rPr lang="en-AU" sz="1800" dirty="0"/>
              <a:t>What does it mean and how to avoid common traps</a:t>
            </a:r>
          </a:p>
          <a:p>
            <a:r>
              <a:rPr lang="en-AU" b="0" dirty="0"/>
              <a:t>Benjamin Goudey</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a:t>
            </a:fld>
            <a:endParaRPr lang="en-AU" noProof="0"/>
          </a:p>
        </p:txBody>
      </p:sp>
      <p:pic>
        <p:nvPicPr>
          <p:cNvPr id="9" name="Picture Placeholder 8">
            <a:extLst>
              <a:ext uri="{FF2B5EF4-FFF2-40B4-BE49-F238E27FC236}">
                <a16:creationId xmlns:a16="http://schemas.microsoft.com/office/drawing/2014/main" id="{FE6862DE-29D9-4685-93A7-4EBCF50A33F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51894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A deep learning model for predicting transcription factor binding location  at single nucleotide resolution | Semantic Scholar">
            <a:extLst>
              <a:ext uri="{FF2B5EF4-FFF2-40B4-BE49-F238E27FC236}">
                <a16:creationId xmlns:a16="http://schemas.microsoft.com/office/drawing/2014/main" id="{AC933769-0425-D645-8ADB-1D76E8B74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88707"/>
            <a:ext cx="4348755" cy="19631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hype on AlphaFold keeps growing with this new preprint | by  LucianoSphere | Towards Data Science">
            <a:extLst>
              <a:ext uri="{FF2B5EF4-FFF2-40B4-BE49-F238E27FC236}">
                <a16:creationId xmlns:a16="http://schemas.microsoft.com/office/drawing/2014/main" id="{116CE9FB-4AD5-3149-A0CF-9BEAD88F6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851876"/>
            <a:ext cx="5834450" cy="17419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p:txBody>
          <a:bodyPr/>
          <a:lstStyle/>
          <a:p>
            <a:r>
              <a:rPr lang="en-AU" dirty="0"/>
              <a:t>Successful examples of machine learning in</a:t>
            </a:r>
            <a:r>
              <a:rPr lang="en-AU" i="1" dirty="0"/>
              <a:t> bioinformatics</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a:xfrm>
            <a:off x="316357" y="1532415"/>
            <a:ext cx="5916664" cy="3938745"/>
          </a:xfrm>
        </p:spPr>
        <p:txBody>
          <a:bodyPr/>
          <a:lstStyle/>
          <a:p>
            <a:pPr marL="342900" indent="-342900">
              <a:buFont typeface="Arial" panose="020B0604020202020204" pitchFamily="34" charset="0"/>
              <a:buChar char="•"/>
            </a:pPr>
            <a:r>
              <a:rPr lang="en-AU" sz="2400" dirty="0"/>
              <a:t>Predicting transcription factor binding locations</a:t>
            </a:r>
          </a:p>
          <a:p>
            <a:pPr marL="342900" indent="-342900">
              <a:buFont typeface="Arial" panose="020B0604020202020204" pitchFamily="34" charset="0"/>
              <a:buChar char="•"/>
            </a:pPr>
            <a:r>
              <a:rPr lang="en-AU" sz="2400" dirty="0"/>
              <a:t>Protein structure prediction (e.g. </a:t>
            </a:r>
            <a:r>
              <a:rPr lang="en-AU" sz="2400" dirty="0" err="1"/>
              <a:t>AlphaFold</a:t>
            </a:r>
            <a:r>
              <a:rPr lang="en-AU" sz="2400" dirty="0"/>
              <a:t>)</a:t>
            </a:r>
          </a:p>
          <a:p>
            <a:pPr marL="342900" indent="-342900">
              <a:buFont typeface="Arial" panose="020B0604020202020204" pitchFamily="34" charset="0"/>
              <a:buChar char="•"/>
            </a:pPr>
            <a:r>
              <a:rPr lang="en-AU" sz="2400" dirty="0"/>
              <a:t>Predicting cancer subtypes from gene or mutation signatures</a:t>
            </a:r>
          </a:p>
          <a:p>
            <a:pPr marL="342900" indent="-342900">
              <a:buFont typeface="Arial" panose="020B0604020202020204" pitchFamily="34" charset="0"/>
              <a:buChar char="•"/>
            </a:pPr>
            <a:r>
              <a:rPr lang="en-AU" sz="2400" dirty="0"/>
              <a:t>Exploring cell types in </a:t>
            </a:r>
            <a:r>
              <a:rPr lang="en-AU" sz="2400" dirty="0" err="1"/>
              <a:t>scRNA</a:t>
            </a:r>
            <a:r>
              <a:rPr lang="en-AU" sz="2400" dirty="0"/>
              <a:t>-seq</a:t>
            </a:r>
          </a:p>
          <a:p>
            <a:endParaRPr lang="en-AU" sz="2400" dirty="0"/>
          </a:p>
        </p:txBody>
      </p:sp>
      <p:pic>
        <p:nvPicPr>
          <p:cNvPr id="6" name="Picture 5" descr="Map&#10;&#10;Description automatically generated with low confidence">
            <a:extLst>
              <a:ext uri="{FF2B5EF4-FFF2-40B4-BE49-F238E27FC236}">
                <a16:creationId xmlns:a16="http://schemas.microsoft.com/office/drawing/2014/main" id="{D245D536-C775-5CB5-0EFE-69236E82C4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4231" y="4168577"/>
            <a:ext cx="2090335" cy="2605165"/>
          </a:xfrm>
          <a:prstGeom prst="rect">
            <a:avLst/>
          </a:prstGeom>
        </p:spPr>
      </p:pic>
    </p:spTree>
    <p:extLst>
      <p:ext uri="{BB962C8B-B14F-4D97-AF65-F5344CB8AC3E}">
        <p14:creationId xmlns:p14="http://schemas.microsoft.com/office/powerpoint/2010/main" val="1518855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What is machine learning? Is it just programming?</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838200" y="1825625"/>
            <a:ext cx="10515600" cy="887095"/>
          </a:xfrm>
        </p:spPr>
        <p:txBody>
          <a:bodyPr/>
          <a:lstStyle/>
          <a:p>
            <a:r>
              <a:rPr lang="en-AU" sz="2400" dirty="0"/>
              <a:t>Algorithms that take data and </a:t>
            </a:r>
            <a:r>
              <a:rPr lang="en-AU" sz="2400" b="1" dirty="0"/>
              <a:t>learn </a:t>
            </a:r>
            <a:r>
              <a:rPr lang="en-AU" sz="2400" dirty="0"/>
              <a:t>to predict an outcome</a:t>
            </a:r>
          </a:p>
        </p:txBody>
      </p:sp>
      <p:sp>
        <p:nvSpPr>
          <p:cNvPr id="4" name="Content Placeholder 2">
            <a:extLst>
              <a:ext uri="{FF2B5EF4-FFF2-40B4-BE49-F238E27FC236}">
                <a16:creationId xmlns:a16="http://schemas.microsoft.com/office/drawing/2014/main" id="{A8B91FB1-5527-2946-9BC9-1B19D5459E0D}"/>
              </a:ext>
            </a:extLst>
          </p:cNvPr>
          <p:cNvSpPr txBox="1">
            <a:spLocks/>
          </p:cNvSpPr>
          <p:nvPr/>
        </p:nvSpPr>
        <p:spPr>
          <a:xfrm>
            <a:off x="685800" y="2712720"/>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Traditional programming</a:t>
            </a:r>
          </a:p>
          <a:p>
            <a:pPr marL="0" indent="0">
              <a:buNone/>
            </a:pPr>
            <a:r>
              <a:rPr lang="en-AU" dirty="0"/>
              <a:t>Write a program with </a:t>
            </a:r>
            <a:r>
              <a:rPr lang="en-AU" b="1" dirty="0">
                <a:solidFill>
                  <a:srgbClr val="FF0000"/>
                </a:solidFill>
              </a:rPr>
              <a:t>explicit rules</a:t>
            </a:r>
            <a:r>
              <a:rPr lang="en-AU" b="1" dirty="0"/>
              <a:t> </a:t>
            </a:r>
            <a:r>
              <a:rPr lang="en-AU" dirty="0"/>
              <a:t>to follow:</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1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mutation 2, </a:t>
            </a:r>
            <a:r>
              <a:rPr lang="en-AU" sz="2000" b="1" dirty="0">
                <a:latin typeface="Courier New" panose="02070309020205020404" pitchFamily="49" charset="0"/>
                <a:cs typeface="Courier New" panose="02070309020205020404" pitchFamily="49" charset="0"/>
              </a:rPr>
              <a:t>then</a:t>
            </a:r>
            <a:r>
              <a:rPr lang="en-AU" sz="2000" dirty="0">
                <a:latin typeface="Courier New" panose="02070309020205020404" pitchFamily="49" charset="0"/>
                <a:cs typeface="Courier New" panose="02070309020205020404" pitchFamily="49" charset="0"/>
              </a:rPr>
              <a:t> mark no risk</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a:t>
            </a:r>
            <a:r>
              <a:rPr lang="en-AU" sz="2000" dirty="0">
                <a:latin typeface="Courier New" panose="02070309020205020404" pitchFamily="49" charset="0"/>
                <a:cs typeface="Courier New" panose="02070309020205020404" pitchFamily="49" charset="0"/>
              </a:rPr>
              <a:t> …</a:t>
            </a:r>
          </a:p>
          <a:p>
            <a:pPr marL="0" indent="0">
              <a:buNone/>
            </a:pPr>
            <a:r>
              <a:rPr lang="en-AU" sz="2000" b="1" dirty="0">
                <a:latin typeface="Courier New" panose="02070309020205020404" pitchFamily="49" charset="0"/>
                <a:cs typeface="Courier New" panose="02070309020205020404" pitchFamily="49" charset="0"/>
              </a:rPr>
              <a:t>if</a:t>
            </a:r>
            <a:r>
              <a:rPr lang="en-AU" sz="2000" dirty="0">
                <a:latin typeface="Courier New" panose="02070309020205020404" pitchFamily="49" charset="0"/>
                <a:cs typeface="Courier New" panose="02070309020205020404" pitchFamily="49" charset="0"/>
              </a:rPr>
              <a:t> genome </a:t>
            </a:r>
            <a:r>
              <a:rPr lang="en-AU" sz="2000" b="1" dirty="0">
                <a:latin typeface="Courier New" panose="02070309020205020404" pitchFamily="49" charset="0"/>
                <a:cs typeface="Courier New" panose="02070309020205020404" pitchFamily="49" charset="0"/>
              </a:rPr>
              <a:t>contains …</a:t>
            </a:r>
            <a:endParaRPr lang="en-AU" sz="2000" dirty="0">
              <a:latin typeface="Courier New" panose="02070309020205020404" pitchFamily="49" charset="0"/>
              <a:cs typeface="Courier New" panose="02070309020205020404" pitchFamily="49" charset="0"/>
            </a:endParaRPr>
          </a:p>
          <a:p>
            <a:pPr marL="0" indent="0">
              <a:buNone/>
            </a:pPr>
            <a:endParaRPr lang="en-AU" sz="2000" dirty="0">
              <a:latin typeface="Courier New" panose="02070309020205020404" pitchFamily="49" charset="0"/>
              <a:cs typeface="Courier New" panose="02070309020205020404" pitchFamily="49" charset="0"/>
            </a:endParaRPr>
          </a:p>
          <a:p>
            <a:pPr marL="0" indent="0">
              <a:buNone/>
            </a:pPr>
            <a:endParaRPr lang="en-AU" dirty="0"/>
          </a:p>
          <a:p>
            <a:pPr marL="0" indent="0">
              <a:buNone/>
            </a:pPr>
            <a:endParaRPr lang="en-AU" dirty="0"/>
          </a:p>
        </p:txBody>
      </p:sp>
      <p:sp>
        <p:nvSpPr>
          <p:cNvPr id="5" name="Content Placeholder 2">
            <a:extLst>
              <a:ext uri="{FF2B5EF4-FFF2-40B4-BE49-F238E27FC236}">
                <a16:creationId xmlns:a16="http://schemas.microsoft.com/office/drawing/2014/main" id="{16371754-DFE8-C449-B84C-C506B6AAF0AB}"/>
              </a:ext>
            </a:extLst>
          </p:cNvPr>
          <p:cNvSpPr txBox="1">
            <a:spLocks/>
          </p:cNvSpPr>
          <p:nvPr/>
        </p:nvSpPr>
        <p:spPr>
          <a:xfrm>
            <a:off x="6019800" y="2712719"/>
            <a:ext cx="4709160" cy="34769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u="sng" dirty="0"/>
              <a:t>Machine Learning</a:t>
            </a:r>
          </a:p>
          <a:p>
            <a:r>
              <a:rPr lang="en-AU" dirty="0"/>
              <a:t>Algorithms that take data and </a:t>
            </a:r>
            <a:r>
              <a:rPr lang="en-AU" b="1" dirty="0">
                <a:solidFill>
                  <a:schemeClr val="accent4"/>
                </a:solidFill>
              </a:rPr>
              <a:t>learn</a:t>
            </a:r>
            <a:r>
              <a:rPr lang="en-AU" b="1" dirty="0"/>
              <a:t> </a:t>
            </a:r>
            <a:r>
              <a:rPr lang="en-AU" dirty="0"/>
              <a:t>to predict an outcome</a:t>
            </a:r>
          </a:p>
          <a:p>
            <a:pPr marL="514350" indent="-514350">
              <a:buAutoNum type="arabicPeriod"/>
            </a:pPr>
            <a:r>
              <a:rPr lang="en-AU" sz="2000" b="1" dirty="0">
                <a:latin typeface="Courier New" panose="02070309020205020404" pitchFamily="49" charset="0"/>
                <a:cs typeface="Courier New" panose="02070309020205020404" pitchFamily="49" charset="0"/>
              </a:rPr>
              <a:t>Guess risk from mutations</a:t>
            </a:r>
          </a:p>
          <a:p>
            <a:pPr marL="514350" indent="-514350">
              <a:buAutoNum type="arabicPeriod"/>
            </a:pPr>
            <a:r>
              <a:rPr lang="en-AU" sz="2000" b="1" dirty="0">
                <a:latin typeface="Courier New" panose="02070309020205020404" pitchFamily="49" charset="0"/>
                <a:cs typeface="Courier New" panose="02070309020205020404" pitchFamily="49" charset="0"/>
              </a:rPr>
              <a:t>Classify </a:t>
            </a:r>
            <a:r>
              <a:rPr lang="en-AU" sz="2000" dirty="0">
                <a:latin typeface="Courier New" panose="02070309020205020404" pitchFamily="49" charset="0"/>
                <a:cs typeface="Courier New" panose="02070309020205020404" pitchFamily="49" charset="0"/>
              </a:rPr>
              <a:t>genomes based on guess strategy</a:t>
            </a:r>
          </a:p>
          <a:p>
            <a:pPr marL="514350" indent="-514350">
              <a:buAutoNum type="arabicPeriod"/>
            </a:pPr>
            <a:r>
              <a:rPr lang="en-AU" sz="2000" b="1" dirty="0">
                <a:latin typeface="Courier New" panose="02070309020205020404" pitchFamily="49" charset="0"/>
                <a:cs typeface="Courier New" panose="02070309020205020404" pitchFamily="49" charset="0"/>
              </a:rPr>
              <a:t>Change strategy </a:t>
            </a:r>
            <a:r>
              <a:rPr lang="en-AU" sz="2000" dirty="0">
                <a:latin typeface="Courier New" panose="02070309020205020404" pitchFamily="49" charset="0"/>
                <a:cs typeface="Courier New" panose="02070309020205020404" pitchFamily="49" charset="0"/>
              </a:rPr>
              <a:t>to reduce error</a:t>
            </a:r>
          </a:p>
          <a:p>
            <a:pPr marL="514350" indent="-514350">
              <a:buAutoNum type="arabicPeriod"/>
            </a:pPr>
            <a:r>
              <a:rPr lang="en-AU" sz="2000" b="1" dirty="0">
                <a:latin typeface="Courier New" panose="02070309020205020404" pitchFamily="49" charset="0"/>
                <a:cs typeface="Courier New" panose="02070309020205020404" pitchFamily="49" charset="0"/>
              </a:rPr>
              <a:t>Repeat from 1. </a:t>
            </a:r>
            <a:endParaRPr lang="en-AU" sz="2000" dirty="0">
              <a:latin typeface="Courier New" panose="02070309020205020404" pitchFamily="49" charset="0"/>
              <a:cs typeface="Courier New" panose="02070309020205020404" pitchFamily="49" charset="0"/>
            </a:endParaRPr>
          </a:p>
          <a:p>
            <a:endParaRPr lang="en-AU" dirty="0"/>
          </a:p>
        </p:txBody>
      </p:sp>
    </p:spTree>
    <p:extLst>
      <p:ext uri="{BB962C8B-B14F-4D97-AF65-F5344CB8AC3E}">
        <p14:creationId xmlns:p14="http://schemas.microsoft.com/office/powerpoint/2010/main" val="2330630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Is it just statistics? Good question…</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p:txBody>
          <a:bodyPr/>
          <a:lstStyle/>
          <a:p>
            <a:pPr lvl="1"/>
            <a:r>
              <a:rPr lang="en-AU" sz="2400" dirty="0"/>
              <a:t>ML associated with more data, possibly making fewer assumptions about data and view towards predicting something about the data</a:t>
            </a:r>
          </a:p>
          <a:p>
            <a:pPr lvl="2"/>
            <a:r>
              <a:rPr lang="en-AU" dirty="0"/>
              <a:t>Key problem is prediction. </a:t>
            </a:r>
          </a:p>
          <a:p>
            <a:pPr lvl="2"/>
            <a:r>
              <a:rPr lang="en-AU" dirty="0"/>
              <a:t>Care less about why it works. </a:t>
            </a:r>
          </a:p>
          <a:p>
            <a:pPr lvl="2"/>
            <a:endParaRPr lang="en-AU" sz="2400" dirty="0"/>
          </a:p>
          <a:p>
            <a:pPr lvl="1"/>
            <a:r>
              <a:rPr lang="en-AU" sz="2400" dirty="0"/>
              <a:t>“Classical” statistics is usually concerned with understanding the relationships between variables of interest, under certain assumptions</a:t>
            </a:r>
          </a:p>
          <a:p>
            <a:pPr lvl="2"/>
            <a:r>
              <a:rPr lang="en-AU" dirty="0"/>
              <a:t>Key problem is usually attribution i.e. which variables are important.</a:t>
            </a:r>
          </a:p>
          <a:p>
            <a:pPr lvl="2"/>
            <a:r>
              <a:rPr lang="en-AU" dirty="0"/>
              <a:t> Care less about how well we predict on unseen data. </a:t>
            </a:r>
          </a:p>
          <a:p>
            <a:pPr lvl="2"/>
            <a:endParaRPr lang="en-AU" dirty="0"/>
          </a:p>
          <a:p>
            <a:pPr lvl="1"/>
            <a:r>
              <a:rPr lang="en-AU" sz="2400" dirty="0"/>
              <a:t>Highly recommend </a:t>
            </a:r>
            <a:r>
              <a:rPr lang="en-AU" sz="2400" dirty="0">
                <a:hlinkClick r:id="rId3"/>
              </a:rPr>
              <a:t>Breiman (2001) “Statistical Modeling: The Two Cultures” </a:t>
            </a:r>
            <a:r>
              <a:rPr lang="en-AU" sz="2400" dirty="0"/>
              <a:t>for a clear discussion on the differences</a:t>
            </a:r>
          </a:p>
        </p:txBody>
      </p:sp>
    </p:spTree>
    <p:extLst>
      <p:ext uri="{BB962C8B-B14F-4D97-AF65-F5344CB8AC3E}">
        <p14:creationId xmlns:p14="http://schemas.microsoft.com/office/powerpoint/2010/main" val="628266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Classes of machine learning techniques</a:t>
            </a:r>
          </a:p>
        </p:txBody>
      </p:sp>
      <p:pic>
        <p:nvPicPr>
          <p:cNvPr id="4098" name="Picture 2" descr="Examples of Supervised Learning (Linear Regression) and Unsupervised Learning (Clustering) 2.1.2 Traditional Machine Learning. Herein we demonstrate several popular TML algorithms (Algorithm details can be referred to TML method in Appendix B), and discuss the criteria of choosing the TML algorithms. Given diierent tasks, TML can be further divided into Supervised Learning and Unsupervised Learning.">
            <a:extLst>
              <a:ext uri="{FF2B5EF4-FFF2-40B4-BE49-F238E27FC236}">
                <a16:creationId xmlns:a16="http://schemas.microsoft.com/office/drawing/2014/main" id="{228179D6-1C51-5840-969A-3BD337950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68" y="1690688"/>
            <a:ext cx="10795000" cy="4279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F49594-0E19-454C-B1ED-C669E4B8E5CA}"/>
              </a:ext>
            </a:extLst>
          </p:cNvPr>
          <p:cNvSpPr txBox="1"/>
          <p:nvPr/>
        </p:nvSpPr>
        <p:spPr>
          <a:xfrm>
            <a:off x="1005840" y="6385560"/>
            <a:ext cx="3312702" cy="369332"/>
          </a:xfrm>
          <a:prstGeom prst="rect">
            <a:avLst/>
          </a:prstGeom>
          <a:noFill/>
        </p:spPr>
        <p:txBody>
          <a:bodyPr wrap="none" rtlCol="0">
            <a:spAutoFit/>
          </a:bodyPr>
          <a:lstStyle/>
          <a:p>
            <a:r>
              <a:rPr lang="en-AU" dirty="0"/>
              <a:t>https://</a:t>
            </a:r>
            <a:r>
              <a:rPr lang="en-AU" dirty="0" err="1"/>
              <a:t>arxiv.org</a:t>
            </a:r>
            <a:r>
              <a:rPr lang="en-AU" dirty="0"/>
              <a:t>/abs/1910.05433</a:t>
            </a:r>
          </a:p>
        </p:txBody>
      </p:sp>
    </p:spTree>
    <p:extLst>
      <p:ext uri="{BB962C8B-B14F-4D97-AF65-F5344CB8AC3E}">
        <p14:creationId xmlns:p14="http://schemas.microsoft.com/office/powerpoint/2010/main" val="281802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D5545-69E5-464B-BC2F-9442D77A7632}"/>
              </a:ext>
            </a:extLst>
          </p:cNvPr>
          <p:cNvSpPr>
            <a:spLocks noGrp="1"/>
          </p:cNvSpPr>
          <p:nvPr>
            <p:ph type="title"/>
          </p:nvPr>
        </p:nvSpPr>
        <p:spPr/>
        <p:txBody>
          <a:bodyPr/>
          <a:lstStyle/>
          <a:p>
            <a:r>
              <a:rPr lang="en-AU" dirty="0"/>
              <a:t>Key terminology to describe a dataset</a:t>
            </a:r>
          </a:p>
        </p:txBody>
      </p:sp>
      <p:sp>
        <p:nvSpPr>
          <p:cNvPr id="3" name="Content Placeholder 2">
            <a:extLst>
              <a:ext uri="{FF2B5EF4-FFF2-40B4-BE49-F238E27FC236}">
                <a16:creationId xmlns:a16="http://schemas.microsoft.com/office/drawing/2014/main" id="{04192E1A-0DBA-0E49-B783-8AC032AFC0B4}"/>
              </a:ext>
            </a:extLst>
          </p:cNvPr>
          <p:cNvSpPr>
            <a:spLocks noGrp="1"/>
          </p:cNvSpPr>
          <p:nvPr>
            <p:ph idx="1"/>
          </p:nvPr>
        </p:nvSpPr>
        <p:spPr/>
        <p:txBody>
          <a:bodyPr/>
          <a:lstStyle/>
          <a:p>
            <a:r>
              <a:rPr lang="en-AU" sz="2400" b="1" dirty="0"/>
              <a:t>Samples: </a:t>
            </a:r>
            <a:r>
              <a:rPr lang="en-AU" sz="2400" dirty="0"/>
              <a:t>different observations in our data (e.g. individuals)</a:t>
            </a:r>
          </a:p>
          <a:p>
            <a:r>
              <a:rPr lang="en-AU" sz="2400" b="1" dirty="0"/>
              <a:t>Features: </a:t>
            </a:r>
            <a:r>
              <a:rPr lang="en-AU" sz="2400" dirty="0"/>
              <a:t>set of measurements that we use (e.g. age, sex, </a:t>
            </a:r>
            <a:r>
              <a:rPr lang="en-AU" sz="2400" dirty="0" err="1"/>
              <a:t>bmi</a:t>
            </a:r>
            <a:r>
              <a:rPr lang="en-AU" sz="2400" dirty="0"/>
              <a:t> etc)</a:t>
            </a:r>
          </a:p>
          <a:p>
            <a:pPr lvl="1"/>
            <a:r>
              <a:rPr lang="en-AU" sz="2400" dirty="0"/>
              <a:t>Also known as the independent variables, regressors, covariates…</a:t>
            </a:r>
          </a:p>
          <a:p>
            <a:r>
              <a:rPr lang="en-AU" sz="2400" b="1" dirty="0"/>
              <a:t>y: </a:t>
            </a:r>
            <a:r>
              <a:rPr lang="en-AU" sz="2400" dirty="0"/>
              <a:t>values to predict</a:t>
            </a:r>
          </a:p>
          <a:p>
            <a:pPr lvl="1"/>
            <a:r>
              <a:rPr lang="en-AU" sz="2400" dirty="0"/>
              <a:t>Also known as the dependent variable, response, target…</a:t>
            </a:r>
            <a:endParaRPr lang="en-AU" sz="2400" b="1" dirty="0"/>
          </a:p>
          <a:p>
            <a:r>
              <a:rPr lang="en-AU" sz="2400" b="1" dirty="0"/>
              <a:t>X: </a:t>
            </a:r>
            <a:r>
              <a:rPr lang="en-AU" sz="2400" dirty="0"/>
              <a:t>matrix (2D array) of measurements. Size; # samples x # features</a:t>
            </a:r>
          </a:p>
          <a:p>
            <a:endParaRPr lang="en-AU" sz="2400" b="1" dirty="0"/>
          </a:p>
          <a:p>
            <a:endParaRPr lang="en-AU" sz="2400" dirty="0"/>
          </a:p>
        </p:txBody>
      </p:sp>
    </p:spTree>
    <p:extLst>
      <p:ext uri="{BB962C8B-B14F-4D97-AF65-F5344CB8AC3E}">
        <p14:creationId xmlns:p14="http://schemas.microsoft.com/office/powerpoint/2010/main" val="3519939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C784-309B-E94E-AFF8-A8977CD04E73}"/>
              </a:ext>
            </a:extLst>
          </p:cNvPr>
          <p:cNvSpPr>
            <a:spLocks noGrp="1"/>
          </p:cNvSpPr>
          <p:nvPr>
            <p:ph type="title"/>
          </p:nvPr>
        </p:nvSpPr>
        <p:spPr/>
        <p:txBody>
          <a:bodyPr/>
          <a:lstStyle/>
          <a:p>
            <a:r>
              <a:rPr lang="en-AU" dirty="0"/>
              <a:t>Supervised learning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8B5598D-3CCC-AE45-AB8B-7981D72690BB}"/>
                  </a:ext>
                </a:extLst>
              </p:cNvPr>
              <p:cNvSpPr>
                <a:spLocks noGrp="1"/>
              </p:cNvSpPr>
              <p:nvPr>
                <p:ph idx="1"/>
              </p:nvPr>
            </p:nvSpPr>
            <p:spPr>
              <a:xfrm>
                <a:off x="396240" y="1825625"/>
                <a:ext cx="6156960" cy="4351338"/>
              </a:xfrm>
            </p:spPr>
            <p:txBody>
              <a:bodyPr>
                <a:normAutofit/>
              </a:bodyPr>
              <a:lstStyle/>
              <a:p>
                <a:pPr marL="0" indent="0">
                  <a:buNone/>
                </a:pPr>
                <a:r>
                  <a:rPr lang="en-AU" sz="2400" dirty="0"/>
                  <a:t>Given:</a:t>
                </a:r>
              </a:p>
              <a:p>
                <a:pPr lvl="1"/>
                <a:r>
                  <a:rPr lang="en-AU" sz="2400" dirty="0"/>
                  <a:t>A matrix of data </a:t>
                </a:r>
                <a:r>
                  <a:rPr lang="en-AU" sz="2400" b="1" dirty="0" err="1"/>
                  <a:t>X</a:t>
                </a:r>
                <a:r>
                  <a:rPr lang="en-AU" sz="2400" b="1" baseline="-25000" dirty="0" err="1"/>
                  <a:t>n</a:t>
                </a:r>
                <a:r>
                  <a:rPr lang="en-AU" sz="2400" b="1" baseline="-25000" dirty="0"/>
                  <a:t> x p</a:t>
                </a:r>
              </a:p>
              <a:p>
                <a:pPr lvl="1"/>
                <a:r>
                  <a:rPr lang="en-AU" sz="2400" dirty="0"/>
                  <a:t>A vector of labels </a:t>
                </a:r>
                <a:r>
                  <a:rPr lang="en-AU" sz="2400" b="1" dirty="0" err="1"/>
                  <a:t>y</a:t>
                </a:r>
                <a:r>
                  <a:rPr lang="en-AU" sz="2400" b="1" baseline="-25000" dirty="0" err="1"/>
                  <a:t>n</a:t>
                </a:r>
                <a:r>
                  <a:rPr lang="en-AU" sz="2400" b="1" dirty="0"/>
                  <a:t>	</a:t>
                </a:r>
              </a:p>
              <a:p>
                <a:pPr marL="0" indent="0">
                  <a:buNone/>
                </a:pPr>
                <a:r>
                  <a:rPr lang="en-AU" sz="2400" dirty="0"/>
                  <a:t>learn a function </a:t>
                </a:r>
                <a:r>
                  <a:rPr lang="en-AU" sz="2400" b="1" dirty="0"/>
                  <a:t>f(X) </a:t>
                </a:r>
                <a:r>
                  <a:rPr lang="en-AU" sz="2400" dirty="0"/>
                  <a:t>that takes</a:t>
                </a:r>
                <a:r>
                  <a:rPr lang="en-AU" sz="2400" b="1" dirty="0"/>
                  <a:t> X</a:t>
                </a:r>
                <a:r>
                  <a:rPr lang="en-AU" sz="2400" dirty="0"/>
                  <a:t> and predicts </a:t>
                </a:r>
                <a:r>
                  <a:rPr lang="en-AU" sz="2400" b="1" dirty="0"/>
                  <a:t>y </a:t>
                </a:r>
                <a:br>
                  <a:rPr lang="en-AU" sz="2400" b="1" dirty="0"/>
                </a:br>
                <a:r>
                  <a:rPr lang="en-AU" sz="2400" b="1" dirty="0"/>
                  <a:t>	</a:t>
                </a:r>
                <a:r>
                  <a:rPr lang="en-AU" sz="2400" dirty="0"/>
                  <a:t> </a:t>
                </a:r>
              </a:p>
              <a:p>
                <a:pPr marL="0" indent="0">
                  <a:buNone/>
                </a:pPr>
                <a:r>
                  <a:rPr lang="en-AU" sz="2400" dirty="0"/>
                  <a:t>More observations, better fit</a:t>
                </a:r>
              </a:p>
              <a:p>
                <a:pPr marL="0" indent="0">
                  <a:buNone/>
                </a:pPr>
                <a:endParaRPr lang="en-AU" sz="2400" dirty="0"/>
              </a:p>
              <a:p>
                <a:pPr marL="0" indent="0">
                  <a:buNone/>
                </a:pPr>
                <a:r>
                  <a:rPr lang="en-AU" sz="2400" dirty="0"/>
                  <a:t>Classic example is linear regression</a:t>
                </a:r>
              </a:p>
              <a:p>
                <a:pPr marL="0" indent="0">
                  <a:buNone/>
                </a:pPr>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𝑦</m:t>
                      </m:r>
                      <m:r>
                        <a:rPr lang="en-AU" sz="2400" b="0" i="1" smtClean="0">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rPr>
                            <m:t>𝛽</m:t>
                          </m:r>
                        </m:e>
                        <m:sub>
                          <m:r>
                            <a:rPr lang="en-AU" sz="2400" i="1">
                              <a:latin typeface="Cambria Math" panose="02040503050406030204" pitchFamily="18" charset="0"/>
                            </a:rPr>
                            <m:t>𝑖</m:t>
                          </m:r>
                        </m:sub>
                      </m:sSub>
                      <m:sSub>
                        <m:sSubPr>
                          <m:ctrlPr>
                            <a:rPr lang="en-AU" sz="2400" i="1">
                              <a:latin typeface="Cambria Math" panose="02040503050406030204" pitchFamily="18" charset="0"/>
                            </a:rPr>
                          </m:ctrlPr>
                        </m:sSubPr>
                        <m:e>
                          <m:r>
                            <a:rPr lang="en-AU" sz="2400" i="1">
                              <a:latin typeface="Cambria Math" panose="02040503050406030204" pitchFamily="18" charset="0"/>
                            </a:rPr>
                            <m:t>𝑥</m:t>
                          </m:r>
                        </m:e>
                        <m:sub>
                          <m:r>
                            <a:rPr lang="en-AU" sz="2400" i="1">
                              <a:latin typeface="Cambria Math" panose="02040503050406030204" pitchFamily="18" charset="0"/>
                            </a:rPr>
                            <m:t>𝑖</m:t>
                          </m:r>
                        </m:sub>
                      </m:sSub>
                    </m:oMath>
                  </m:oMathPara>
                </a14:m>
                <a:endParaRPr lang="en-AU" sz="2400" dirty="0"/>
              </a:p>
            </p:txBody>
          </p:sp>
        </mc:Choice>
        <mc:Fallback xmlns="">
          <p:sp>
            <p:nvSpPr>
              <p:cNvPr id="4" name="Content Placeholder 3">
                <a:extLst>
                  <a:ext uri="{FF2B5EF4-FFF2-40B4-BE49-F238E27FC236}">
                    <a16:creationId xmlns:a16="http://schemas.microsoft.com/office/drawing/2014/main" id="{68B5598D-3CCC-AE45-AB8B-7981D72690BB}"/>
                  </a:ext>
                </a:extLst>
              </p:cNvPr>
              <p:cNvSpPr>
                <a:spLocks noGrp="1" noRot="1" noChangeAspect="1" noMove="1" noResize="1" noEditPoints="1" noAdjustHandles="1" noChangeArrowheads="1" noChangeShapeType="1" noTextEdit="1"/>
              </p:cNvSpPr>
              <p:nvPr>
                <p:ph idx="1"/>
              </p:nvPr>
            </p:nvSpPr>
            <p:spPr>
              <a:xfrm>
                <a:off x="396240" y="1825625"/>
                <a:ext cx="6156960" cy="4351338"/>
              </a:xfrm>
              <a:blipFill>
                <a:blip r:embed="rId3"/>
                <a:stretch>
                  <a:fillRect l="-1649" t="-1163"/>
                </a:stretch>
              </a:blipFill>
            </p:spPr>
            <p:txBody>
              <a:bodyPr/>
              <a:lstStyle/>
              <a:p>
                <a:r>
                  <a:rPr lang="en-AU">
                    <a:noFill/>
                  </a:rPr>
                  <a:t> </a:t>
                </a:r>
              </a:p>
            </p:txBody>
          </p:sp>
        </mc:Fallback>
      </mc:AlternateContent>
      <p:pic>
        <p:nvPicPr>
          <p:cNvPr id="5126" name="Picture 6">
            <a:extLst>
              <a:ext uri="{FF2B5EF4-FFF2-40B4-BE49-F238E27FC236}">
                <a16:creationId xmlns:a16="http://schemas.microsoft.com/office/drawing/2014/main" id="{BDE6C15A-865A-C04B-A4B5-6FF492E0C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320" y="0"/>
            <a:ext cx="5821680" cy="5821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BD45FD-6377-514D-9678-86082D864712}"/>
              </a:ext>
            </a:extLst>
          </p:cNvPr>
          <p:cNvSpPr txBox="1"/>
          <p:nvPr/>
        </p:nvSpPr>
        <p:spPr>
          <a:xfrm>
            <a:off x="7513320" y="5501640"/>
            <a:ext cx="3535680" cy="640080"/>
          </a:xfrm>
          <a:prstGeom prst="rect">
            <a:avLst/>
          </a:prstGeom>
          <a:noFill/>
        </p:spPr>
        <p:txBody>
          <a:bodyPr wrap="square" rtlCol="0">
            <a:spAutoFit/>
          </a:bodyPr>
          <a:lstStyle/>
          <a:p>
            <a:r>
              <a:rPr lang="en-AU" dirty="0"/>
              <a:t>Linear regression being fit with increasing number of observations</a:t>
            </a:r>
          </a:p>
        </p:txBody>
      </p:sp>
    </p:spTree>
    <p:extLst>
      <p:ext uri="{BB962C8B-B14F-4D97-AF65-F5344CB8AC3E}">
        <p14:creationId xmlns:p14="http://schemas.microsoft.com/office/powerpoint/2010/main" val="3155133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Primary goal: Generalisable predictive model </a:t>
            </a:r>
          </a:p>
        </p:txBody>
      </p:sp>
      <p:pic>
        <p:nvPicPr>
          <p:cNvPr id="4" name="Picture 2">
            <a:extLst>
              <a:ext uri="{FF2B5EF4-FFF2-40B4-BE49-F238E27FC236}">
                <a16:creationId xmlns:a16="http://schemas.microsoft.com/office/drawing/2014/main" id="{A54187A0-4E9C-EB4D-BD62-84CB5F307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120" y="1416049"/>
            <a:ext cx="5602288" cy="4769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a:extLst>
              <a:ext uri="{FF2B5EF4-FFF2-40B4-BE49-F238E27FC236}">
                <a16:creationId xmlns:a16="http://schemas.microsoft.com/office/drawing/2014/main" id="{C2A5E767-0F9A-2A46-96EE-A1A6B3A43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0328" y="1416049"/>
            <a:ext cx="807720"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a:extLst>
              <a:ext uri="{FF2B5EF4-FFF2-40B4-BE49-F238E27FC236}">
                <a16:creationId xmlns:a16="http://schemas.microsoft.com/office/drawing/2014/main" id="{5D0E2494-EDBE-9540-AD8C-1DBCC5D4C526}"/>
              </a:ext>
            </a:extLst>
          </p:cNvPr>
          <p:cNvSpPr txBox="1">
            <a:spLocks noChangeArrowheads="1"/>
          </p:cNvSpPr>
          <p:nvPr/>
        </p:nvSpPr>
        <p:spPr bwMode="auto">
          <a:xfrm>
            <a:off x="152400" y="3114374"/>
            <a:ext cx="1752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solidFill>
                  <a:srgbClr val="000000"/>
                </a:solidFill>
              </a:rPr>
              <a:t>Training set (labels known)</a:t>
            </a:r>
          </a:p>
        </p:txBody>
      </p:sp>
      <p:sp>
        <p:nvSpPr>
          <p:cNvPr id="7" name="TextBox 7">
            <a:extLst>
              <a:ext uri="{FF2B5EF4-FFF2-40B4-BE49-F238E27FC236}">
                <a16:creationId xmlns:a16="http://schemas.microsoft.com/office/drawing/2014/main" id="{08C5843A-EE4E-4F45-A106-FA5480320521}"/>
              </a:ext>
            </a:extLst>
          </p:cNvPr>
          <p:cNvSpPr txBox="1">
            <a:spLocks noChangeArrowheads="1"/>
          </p:cNvSpPr>
          <p:nvPr/>
        </p:nvSpPr>
        <p:spPr bwMode="auto">
          <a:xfrm>
            <a:off x="9633268" y="3114373"/>
            <a:ext cx="19034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dirty="0">
                <a:solidFill>
                  <a:srgbClr val="000000"/>
                </a:solidFill>
              </a:rPr>
              <a:t>Test set (labels unknown)</a:t>
            </a:r>
          </a:p>
        </p:txBody>
      </p:sp>
    </p:spTree>
    <p:extLst>
      <p:ext uri="{BB962C8B-B14F-4D97-AF65-F5344CB8AC3E}">
        <p14:creationId xmlns:p14="http://schemas.microsoft.com/office/powerpoint/2010/main" val="2350832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63BA-120C-CB44-87C0-66985503E88F}"/>
              </a:ext>
            </a:extLst>
          </p:cNvPr>
          <p:cNvSpPr>
            <a:spLocks noGrp="1"/>
          </p:cNvSpPr>
          <p:nvPr>
            <p:ph type="title"/>
          </p:nvPr>
        </p:nvSpPr>
        <p:spPr/>
        <p:txBody>
          <a:bodyPr/>
          <a:lstStyle/>
          <a:p>
            <a:r>
              <a:rPr lang="en-AU" dirty="0"/>
              <a:t>Problem: how to assess generalisability from available data </a:t>
            </a:r>
          </a:p>
        </p:txBody>
      </p:sp>
      <p:sp>
        <p:nvSpPr>
          <p:cNvPr id="3" name="Content Placeholder 2">
            <a:extLst>
              <a:ext uri="{FF2B5EF4-FFF2-40B4-BE49-F238E27FC236}">
                <a16:creationId xmlns:a16="http://schemas.microsoft.com/office/drawing/2014/main" id="{4B66C388-D86C-3E4D-8DE1-79B8C3564440}"/>
              </a:ext>
            </a:extLst>
          </p:cNvPr>
          <p:cNvSpPr>
            <a:spLocks noGrp="1"/>
          </p:cNvSpPr>
          <p:nvPr>
            <p:ph idx="1"/>
          </p:nvPr>
        </p:nvSpPr>
        <p:spPr/>
        <p:txBody>
          <a:bodyPr/>
          <a:lstStyle/>
          <a:p>
            <a:r>
              <a:rPr lang="en-AU" sz="2400" dirty="0"/>
              <a:t>We don’t have any future patients yet, how do we assess model performance?</a:t>
            </a:r>
          </a:p>
          <a:p>
            <a:pPr lvl="1"/>
            <a:r>
              <a:rPr lang="en-AU" sz="2400" dirty="0"/>
              <a:t>We hold-out some data and evaluate as if they are unseen. </a:t>
            </a:r>
          </a:p>
          <a:p>
            <a:pPr lvl="1"/>
            <a:endParaRPr lang="en-AU" sz="2400" dirty="0"/>
          </a:p>
          <a:p>
            <a:r>
              <a:rPr lang="en-AU" sz="2400" dirty="0"/>
              <a:t>If we have available data, want to use it to improve out model</a:t>
            </a:r>
          </a:p>
          <a:p>
            <a:pPr lvl="1"/>
            <a:r>
              <a:rPr lang="en-AU" sz="2400" dirty="0"/>
              <a:t>More data, better model</a:t>
            </a:r>
          </a:p>
          <a:p>
            <a:pPr lvl="1"/>
            <a:endParaRPr lang="en-AU" sz="2400" dirty="0"/>
          </a:p>
          <a:p>
            <a:r>
              <a:rPr lang="en-AU" sz="2400" b="1" dirty="0"/>
              <a:t>Mistakes are very common in this area! Talk more later in this workshop</a:t>
            </a:r>
          </a:p>
        </p:txBody>
      </p:sp>
    </p:spTree>
    <p:extLst>
      <p:ext uri="{BB962C8B-B14F-4D97-AF65-F5344CB8AC3E}">
        <p14:creationId xmlns:p14="http://schemas.microsoft.com/office/powerpoint/2010/main" val="3484447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9CDBE-A193-3C4B-8DD2-63F41F2C04AC}"/>
              </a:ext>
            </a:extLst>
          </p:cNvPr>
          <p:cNvSpPr>
            <a:spLocks noGrp="1"/>
          </p:cNvSpPr>
          <p:nvPr>
            <p:ph type="title"/>
          </p:nvPr>
        </p:nvSpPr>
        <p:spPr/>
        <p:txBody>
          <a:bodyPr/>
          <a:lstStyle/>
          <a:p>
            <a:r>
              <a:rPr lang="en-AU" dirty="0"/>
              <a:t>Fitting a model in scikit-learn (</a:t>
            </a:r>
            <a:r>
              <a:rPr lang="en-AU" dirty="0" err="1"/>
              <a:t>sklearn</a:t>
            </a:r>
            <a:r>
              <a:rPr lang="en-AU" dirty="0"/>
              <a:t>)</a:t>
            </a:r>
          </a:p>
        </p:txBody>
      </p:sp>
      <p:sp>
        <p:nvSpPr>
          <p:cNvPr id="3" name="Content Placeholder 2">
            <a:extLst>
              <a:ext uri="{FF2B5EF4-FFF2-40B4-BE49-F238E27FC236}">
                <a16:creationId xmlns:a16="http://schemas.microsoft.com/office/drawing/2014/main" id="{C95588B3-96D1-C846-9A9A-8A049D5183C4}"/>
              </a:ext>
            </a:extLst>
          </p:cNvPr>
          <p:cNvSpPr>
            <a:spLocks noGrp="1"/>
          </p:cNvSpPr>
          <p:nvPr>
            <p:ph idx="1"/>
          </p:nvPr>
        </p:nvSpPr>
        <p:spPr/>
        <p:txBody>
          <a:bodyPr/>
          <a:lstStyle/>
          <a:p>
            <a:r>
              <a:rPr lang="en-AU" sz="2400" dirty="0"/>
              <a:t>Require a pandas </a:t>
            </a:r>
            <a:r>
              <a:rPr lang="en-AU" sz="2400" dirty="0" err="1"/>
              <a:t>DataFrame</a:t>
            </a:r>
            <a:r>
              <a:rPr lang="en-AU" sz="2400" dirty="0"/>
              <a:t> </a:t>
            </a:r>
            <a:r>
              <a:rPr lang="en-AU" sz="2400" dirty="0">
                <a:latin typeface="Courier New" panose="02070309020205020404" pitchFamily="49" charset="0"/>
                <a:cs typeface="Courier New" panose="02070309020205020404" pitchFamily="49" charset="0"/>
              </a:rPr>
              <a:t>X </a:t>
            </a:r>
            <a:r>
              <a:rPr lang="en-AU" sz="2400" dirty="0">
                <a:cs typeface="Courier New" panose="02070309020205020404" pitchFamily="49" charset="0"/>
              </a:rPr>
              <a:t>and a set of labels</a:t>
            </a:r>
            <a:r>
              <a:rPr lang="en-AU" sz="2400" dirty="0">
                <a:latin typeface="Courier New" panose="02070309020205020404" pitchFamily="49" charset="0"/>
                <a:cs typeface="Courier New" panose="02070309020205020404" pitchFamily="49" charset="0"/>
              </a:rPr>
              <a:t> y</a:t>
            </a:r>
          </a:p>
          <a:p>
            <a:endParaRPr lang="en-AU" sz="2400" dirty="0">
              <a:latin typeface="Courier New" panose="02070309020205020404" pitchFamily="49" charset="0"/>
              <a:cs typeface="Courier New" panose="02070309020205020404" pitchFamily="49" charset="0"/>
            </a:endParaRPr>
          </a:p>
          <a:p>
            <a:r>
              <a:rPr lang="en-AU" sz="2400" dirty="0">
                <a:cs typeface="Courier New" panose="02070309020205020404" pitchFamily="49" charset="0"/>
              </a:rPr>
              <a:t>Fit a model</a:t>
            </a:r>
          </a:p>
          <a:p>
            <a:pPr marL="0" indent="0">
              <a:buNone/>
            </a:pPr>
            <a:r>
              <a:rPr lang="en-AU" sz="2400" dirty="0" err="1">
                <a:latin typeface="Courier New" panose="02070309020205020404" pitchFamily="49" charset="0"/>
                <a:cs typeface="Courier New" panose="02070309020205020404" pitchFamily="49" charset="0"/>
              </a:rPr>
              <a:t>clf</a:t>
            </a:r>
            <a:r>
              <a:rPr lang="en-AU" sz="2400" dirty="0">
                <a:latin typeface="Courier New" panose="02070309020205020404" pitchFamily="49" charset="0"/>
                <a:cs typeface="Courier New" panose="02070309020205020404" pitchFamily="49" charset="0"/>
              </a:rPr>
              <a:t> = </a:t>
            </a:r>
            <a:r>
              <a:rPr lang="en-AU" sz="2400" dirty="0" err="1">
                <a:latin typeface="Courier New" panose="02070309020205020404" pitchFamily="49" charset="0"/>
                <a:cs typeface="Courier New" panose="02070309020205020404" pitchFamily="49" charset="0"/>
              </a:rPr>
              <a:t>LogisticRegression</a:t>
            </a:r>
            <a:r>
              <a:rPr lang="en-AU" sz="2400" dirty="0">
                <a:latin typeface="Courier New" panose="02070309020205020404" pitchFamily="49" charset="0"/>
                <a:cs typeface="Courier New" panose="02070309020205020404" pitchFamily="49" charset="0"/>
              </a:rPr>
              <a:t>()</a:t>
            </a:r>
          </a:p>
          <a:p>
            <a:pPr marL="0" indent="0">
              <a:buNone/>
            </a:pPr>
            <a:r>
              <a:rPr lang="en-AU" sz="2400" dirty="0" err="1">
                <a:latin typeface="Courier New" panose="02070309020205020404" pitchFamily="49" charset="0"/>
                <a:cs typeface="Courier New" panose="02070309020205020404" pitchFamily="49" charset="0"/>
              </a:rPr>
              <a:t>clf.fit</a:t>
            </a:r>
            <a:r>
              <a:rPr lang="en-AU" sz="2400" dirty="0">
                <a:latin typeface="Courier New" panose="02070309020205020404" pitchFamily="49" charset="0"/>
                <a:cs typeface="Courier New" panose="02070309020205020404" pitchFamily="49" charset="0"/>
              </a:rPr>
              <a:t>(</a:t>
            </a:r>
            <a:r>
              <a:rPr lang="en-AU" sz="2400" dirty="0" err="1">
                <a:latin typeface="Courier New" panose="02070309020205020404" pitchFamily="49" charset="0"/>
                <a:cs typeface="Courier New" panose="02070309020205020404" pitchFamily="49" charset="0"/>
              </a:rPr>
              <a:t>X,y</a:t>
            </a:r>
            <a:r>
              <a:rPr lang="en-AU" sz="2400" dirty="0">
                <a:latin typeface="Courier New" panose="02070309020205020404" pitchFamily="49" charset="0"/>
                <a:cs typeface="Courier New" panose="02070309020205020404" pitchFamily="49" charset="0"/>
              </a:rPr>
              <a:t>)</a:t>
            </a:r>
          </a:p>
          <a:p>
            <a:r>
              <a:rPr lang="en-AU" sz="2400" dirty="0">
                <a:cs typeface="Courier New" panose="02070309020205020404" pitchFamily="49" charset="0"/>
              </a:rPr>
              <a:t>Get label probabilities</a:t>
            </a:r>
          </a:p>
          <a:p>
            <a:pPr marL="0" indent="0">
              <a:buNone/>
            </a:pPr>
            <a:r>
              <a:rPr lang="en-AU" sz="2400" dirty="0" err="1">
                <a:latin typeface="Courier New" panose="02070309020205020404" pitchFamily="49" charset="0"/>
                <a:cs typeface="Courier New" panose="02070309020205020404" pitchFamily="49" charset="0"/>
              </a:rPr>
              <a:t>y_pred</a:t>
            </a:r>
            <a:r>
              <a:rPr lang="en-AU" sz="2400" dirty="0">
                <a:latin typeface="Courier New" panose="02070309020205020404" pitchFamily="49" charset="0"/>
                <a:cs typeface="Courier New" panose="02070309020205020404" pitchFamily="49" charset="0"/>
              </a:rPr>
              <a:t> = </a:t>
            </a:r>
            <a:r>
              <a:rPr lang="en-AU" sz="2400" dirty="0" err="1">
                <a:latin typeface="Courier New" panose="02070309020205020404" pitchFamily="49" charset="0"/>
                <a:cs typeface="Courier New" panose="02070309020205020404" pitchFamily="49" charset="0"/>
              </a:rPr>
              <a:t>clf.predict_proba</a:t>
            </a:r>
            <a:r>
              <a:rPr lang="en-AU" sz="2400" dirty="0">
                <a:latin typeface="Courier New" panose="02070309020205020404" pitchFamily="49" charset="0"/>
                <a:cs typeface="Courier New" panose="02070309020205020404" pitchFamily="49" charset="0"/>
              </a:rPr>
              <a:t>(X)[:,1]</a:t>
            </a:r>
          </a:p>
        </p:txBody>
      </p:sp>
    </p:spTree>
    <p:extLst>
      <p:ext uri="{BB962C8B-B14F-4D97-AF65-F5344CB8AC3E}">
        <p14:creationId xmlns:p14="http://schemas.microsoft.com/office/powerpoint/2010/main" val="3049606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1</a:t>
            </a:r>
            <a:endParaRPr lang="en-AU" dirty="0"/>
          </a:p>
        </p:txBody>
      </p:sp>
    </p:spTree>
    <p:extLst>
      <p:ext uri="{BB962C8B-B14F-4D97-AF65-F5344CB8AC3E}">
        <p14:creationId xmlns:p14="http://schemas.microsoft.com/office/powerpoint/2010/main" val="3622225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23B6C-828A-D54A-861E-5898B085B484}"/>
              </a:ext>
            </a:extLst>
          </p:cNvPr>
          <p:cNvSpPr>
            <a:spLocks noGrp="1"/>
          </p:cNvSpPr>
          <p:nvPr>
            <p:ph type="title"/>
          </p:nvPr>
        </p:nvSpPr>
        <p:spPr/>
        <p:txBody>
          <a:bodyPr/>
          <a:lstStyle/>
          <a:p>
            <a:r>
              <a:rPr lang="en-AU" dirty="0"/>
              <a:t>Introduction</a:t>
            </a:r>
          </a:p>
        </p:txBody>
      </p:sp>
      <p:pic>
        <p:nvPicPr>
          <p:cNvPr id="5" name="Content Placeholder 4" descr="A person smiling for the camera&#10;&#10;Description automatically generated with medium confidence">
            <a:extLst>
              <a:ext uri="{FF2B5EF4-FFF2-40B4-BE49-F238E27FC236}">
                <a16:creationId xmlns:a16="http://schemas.microsoft.com/office/drawing/2014/main" id="{CBDAFE65-B971-394A-9BAC-8110E0592701}"/>
              </a:ext>
            </a:extLst>
          </p:cNvPr>
          <p:cNvPicPr>
            <a:picLocks noGrp="1" noChangeAspect="1"/>
          </p:cNvPicPr>
          <p:nvPr>
            <p:ph sz="half" idx="1"/>
          </p:nvPr>
        </p:nvPicPr>
        <p:blipFill>
          <a:blip r:embed="rId2"/>
          <a:stretch>
            <a:fillRect/>
          </a:stretch>
        </p:blipFill>
        <p:spPr>
          <a:xfrm>
            <a:off x="6630493" y="1511784"/>
            <a:ext cx="3257847" cy="4351338"/>
          </a:xfrm>
        </p:spPr>
      </p:pic>
      <p:sp>
        <p:nvSpPr>
          <p:cNvPr id="6" name="Content Placeholder 5">
            <a:extLst>
              <a:ext uri="{FF2B5EF4-FFF2-40B4-BE49-F238E27FC236}">
                <a16:creationId xmlns:a16="http://schemas.microsoft.com/office/drawing/2014/main" id="{2D1099BB-E2DE-1D4B-B68A-4930B5BC6EEF}"/>
              </a:ext>
            </a:extLst>
          </p:cNvPr>
          <p:cNvSpPr>
            <a:spLocks noGrp="1"/>
          </p:cNvSpPr>
          <p:nvPr>
            <p:ph sz="half" idx="2"/>
          </p:nvPr>
        </p:nvSpPr>
        <p:spPr>
          <a:xfrm>
            <a:off x="838200" y="1825625"/>
            <a:ext cx="5181600" cy="4351338"/>
          </a:xfrm>
        </p:spPr>
        <p:txBody>
          <a:bodyPr/>
          <a:lstStyle/>
          <a:p>
            <a:pPr marL="342900" indent="-342900">
              <a:buFont typeface="Arial" panose="020B0604020202020204" pitchFamily="34" charset="0"/>
              <a:buChar char="•"/>
            </a:pPr>
            <a:r>
              <a:rPr lang="en-AU" sz="2400" dirty="0"/>
              <a:t>Benjamin Goudey</a:t>
            </a:r>
          </a:p>
          <a:p>
            <a:pPr marL="342900" indent="-342900">
              <a:buFont typeface="Arial" panose="020B0604020202020204" pitchFamily="34" charset="0"/>
              <a:buChar char="•"/>
            </a:pPr>
            <a:r>
              <a:rPr lang="en-AU" sz="2400" dirty="0"/>
              <a:t>PhD in genomics and machine learning (lots of GWAS)</a:t>
            </a:r>
          </a:p>
          <a:p>
            <a:pPr marL="342900" indent="-342900">
              <a:buFont typeface="Arial" panose="020B0604020202020204" pitchFamily="34" charset="0"/>
              <a:buChar char="•"/>
            </a:pPr>
            <a:r>
              <a:rPr lang="en-AU" sz="2400" dirty="0"/>
              <a:t>Worked for IBM Research for 7 years</a:t>
            </a:r>
          </a:p>
          <a:p>
            <a:pPr lvl="2">
              <a:buFont typeface="Courier New" panose="02070309020205020404" pitchFamily="49" charset="0"/>
              <a:buChar char="o"/>
            </a:pPr>
            <a:r>
              <a:rPr lang="en-AU" sz="2400" dirty="0"/>
              <a:t>Healthcare research</a:t>
            </a:r>
          </a:p>
          <a:p>
            <a:pPr lvl="2">
              <a:buFont typeface="Courier New" panose="02070309020205020404" pitchFamily="49" charset="0"/>
              <a:buChar char="o"/>
            </a:pPr>
            <a:r>
              <a:rPr lang="en-AU" sz="2400" dirty="0"/>
              <a:t>Data science</a:t>
            </a:r>
          </a:p>
          <a:p>
            <a:pPr lvl="2">
              <a:buFont typeface="Courier New" panose="02070309020205020404" pitchFamily="49" charset="0"/>
              <a:buChar char="o"/>
            </a:pPr>
            <a:r>
              <a:rPr lang="en-AU" sz="2400" dirty="0"/>
              <a:t>Consulting</a:t>
            </a:r>
          </a:p>
          <a:p>
            <a:pPr marL="342900" indent="-342900">
              <a:buFont typeface="Arial" panose="020B0604020202020204" pitchFamily="34" charset="0"/>
              <a:buChar char="•"/>
            </a:pPr>
            <a:r>
              <a:rPr lang="en-AU" sz="2400" dirty="0"/>
              <a:t>Now in Computing and Information Systems at UoM.</a:t>
            </a:r>
          </a:p>
        </p:txBody>
      </p:sp>
    </p:spTree>
    <p:extLst>
      <p:ext uri="{BB962C8B-B14F-4D97-AF65-F5344CB8AC3E}">
        <p14:creationId xmlns:p14="http://schemas.microsoft.com/office/powerpoint/2010/main" val="1749007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Problem scenario for exploration</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02920" y="1384189"/>
            <a:ext cx="10850880" cy="2834640"/>
          </a:xfrm>
        </p:spPr>
        <p:txBody>
          <a:bodyPr>
            <a:normAutofit fontScale="85000" lnSpcReduction="20000"/>
          </a:bodyPr>
          <a:lstStyle/>
          <a:p>
            <a:pPr lvl="1"/>
            <a:r>
              <a:rPr lang="en-AU" sz="2800" b="1" dirty="0"/>
              <a:t>Goal</a:t>
            </a:r>
            <a:r>
              <a:rPr lang="en-AU" sz="2800" dirty="0"/>
              <a:t>: predict binary diabetes progression in 1 year’s time</a:t>
            </a:r>
          </a:p>
          <a:p>
            <a:pPr lvl="2"/>
            <a:r>
              <a:rPr lang="en-AU" sz="2400" dirty="0"/>
              <a:t>Have you progressed or not</a:t>
            </a:r>
          </a:p>
          <a:p>
            <a:pPr marL="914400" lvl="2" indent="0">
              <a:buNone/>
            </a:pPr>
            <a:endParaRPr lang="en-AU" sz="2400" dirty="0"/>
          </a:p>
          <a:p>
            <a:pPr lvl="1"/>
            <a:r>
              <a:rPr lang="en-AU" sz="2800" dirty="0"/>
              <a:t>Two datasets: </a:t>
            </a:r>
          </a:p>
          <a:p>
            <a:pPr lvl="2"/>
            <a:r>
              <a:rPr lang="en-AU" sz="2400" dirty="0"/>
              <a:t>442 real individuals</a:t>
            </a:r>
          </a:p>
          <a:p>
            <a:pPr lvl="2"/>
            <a:r>
              <a:rPr lang="en-AU" sz="2400" dirty="0"/>
              <a:t>1000 (default) simulated individuals – we use as external validation</a:t>
            </a:r>
          </a:p>
          <a:p>
            <a:pPr lvl="2"/>
            <a:endParaRPr lang="en-AU" sz="2400" dirty="0"/>
          </a:p>
          <a:p>
            <a:pPr lvl="1"/>
            <a:r>
              <a:rPr lang="en-AU" sz="2800" dirty="0"/>
              <a:t>Available covariates: 10 real + unlimited simulated</a:t>
            </a:r>
          </a:p>
        </p:txBody>
      </p:sp>
      <p:sp>
        <p:nvSpPr>
          <p:cNvPr id="4" name="Content Placeholder 2">
            <a:extLst>
              <a:ext uri="{FF2B5EF4-FFF2-40B4-BE49-F238E27FC236}">
                <a16:creationId xmlns:a16="http://schemas.microsoft.com/office/drawing/2014/main" id="{E08191AB-1F42-804A-8579-A0C3BA203A57}"/>
              </a:ext>
            </a:extLst>
          </p:cNvPr>
          <p:cNvSpPr txBox="1">
            <a:spLocks/>
          </p:cNvSpPr>
          <p:nvPr/>
        </p:nvSpPr>
        <p:spPr>
          <a:xfrm>
            <a:off x="1278173" y="3947820"/>
            <a:ext cx="2896263"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AU" b="1" dirty="0"/>
              <a:t>Patient info:</a:t>
            </a:r>
          </a:p>
          <a:p>
            <a:pPr lvl="1"/>
            <a:r>
              <a:rPr lang="en-AU" dirty="0"/>
              <a:t>Age </a:t>
            </a:r>
          </a:p>
          <a:p>
            <a:pPr lvl="1"/>
            <a:r>
              <a:rPr lang="en-AU" dirty="0"/>
              <a:t>Sex</a:t>
            </a:r>
          </a:p>
          <a:p>
            <a:pPr lvl="1"/>
            <a:r>
              <a:rPr lang="en-AU" dirty="0"/>
              <a:t>BMI</a:t>
            </a:r>
          </a:p>
          <a:p>
            <a:pPr lvl="1"/>
            <a:r>
              <a:rPr lang="en-AU" dirty="0"/>
              <a:t>Blood pressure</a:t>
            </a:r>
          </a:p>
        </p:txBody>
      </p:sp>
      <p:sp>
        <p:nvSpPr>
          <p:cNvPr id="5" name="Content Placeholder 2">
            <a:extLst>
              <a:ext uri="{FF2B5EF4-FFF2-40B4-BE49-F238E27FC236}">
                <a16:creationId xmlns:a16="http://schemas.microsoft.com/office/drawing/2014/main" id="{EBFDD8B0-2A52-014B-B9A9-52DD23F7A290}"/>
              </a:ext>
            </a:extLst>
          </p:cNvPr>
          <p:cNvSpPr txBox="1">
            <a:spLocks/>
          </p:cNvSpPr>
          <p:nvPr/>
        </p:nvSpPr>
        <p:spPr>
          <a:xfrm>
            <a:off x="4724400" y="3931919"/>
            <a:ext cx="3185160"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AU" dirty="0"/>
          </a:p>
        </p:txBody>
      </p:sp>
      <p:sp>
        <p:nvSpPr>
          <p:cNvPr id="6" name="Content Placeholder 2">
            <a:extLst>
              <a:ext uri="{FF2B5EF4-FFF2-40B4-BE49-F238E27FC236}">
                <a16:creationId xmlns:a16="http://schemas.microsoft.com/office/drawing/2014/main" id="{DC2F7673-97E1-104B-86F7-B890236957EF}"/>
              </a:ext>
            </a:extLst>
          </p:cNvPr>
          <p:cNvSpPr txBox="1">
            <a:spLocks/>
          </p:cNvSpPr>
          <p:nvPr/>
        </p:nvSpPr>
        <p:spPr>
          <a:xfrm>
            <a:off x="4174436" y="3947820"/>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Blood measures</a:t>
            </a:r>
          </a:p>
          <a:p>
            <a:r>
              <a:rPr lang="en-AU" sz="2400" dirty="0"/>
              <a:t>Total cholesterol</a:t>
            </a:r>
          </a:p>
          <a:p>
            <a:r>
              <a:rPr lang="en-AU" sz="2400" dirty="0"/>
              <a:t>Low/high-density lipoproteins (HDL/LDL). </a:t>
            </a:r>
          </a:p>
          <a:p>
            <a:r>
              <a:rPr lang="en-AU" sz="2400" dirty="0"/>
              <a:t>Blood sugar levels</a:t>
            </a:r>
          </a:p>
          <a:p>
            <a:r>
              <a:rPr lang="en-AU" sz="2400" dirty="0"/>
              <a:t>Serum triglycerides level</a:t>
            </a:r>
          </a:p>
        </p:txBody>
      </p:sp>
      <p:sp>
        <p:nvSpPr>
          <p:cNvPr id="7" name="Content Placeholder 2">
            <a:extLst>
              <a:ext uri="{FF2B5EF4-FFF2-40B4-BE49-F238E27FC236}">
                <a16:creationId xmlns:a16="http://schemas.microsoft.com/office/drawing/2014/main" id="{6C55E4DB-F8AF-A14E-A5B9-B73D85ABCFD0}"/>
              </a:ext>
            </a:extLst>
          </p:cNvPr>
          <p:cNvSpPr txBox="1">
            <a:spLocks/>
          </p:cNvSpPr>
          <p:nvPr/>
        </p:nvSpPr>
        <p:spPr>
          <a:xfrm>
            <a:off x="7759151" y="3963721"/>
            <a:ext cx="3971678" cy="2697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2400" b="1" dirty="0"/>
              <a:t>Simulated</a:t>
            </a:r>
          </a:p>
          <a:p>
            <a:r>
              <a:rPr lang="en-AU" sz="2400" dirty="0"/>
              <a:t>Just noise!</a:t>
            </a:r>
          </a:p>
        </p:txBody>
      </p:sp>
    </p:spTree>
    <p:extLst>
      <p:ext uri="{BB962C8B-B14F-4D97-AF65-F5344CB8AC3E}">
        <p14:creationId xmlns:p14="http://schemas.microsoft.com/office/powerpoint/2010/main" val="3090768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pPr marL="342900" indent="-342900">
              <a:buFont typeface="Arial" panose="020B0604020202020204" pitchFamily="34" charset="0"/>
              <a:buChar char="•"/>
            </a:pPr>
            <a:r>
              <a:rPr lang="en-AU" sz="2800" dirty="0"/>
              <a:t>Explore the diabetes dataset</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Fit a model on some real data</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a:t>Get some outputs that we’ll talk through in more detail in the next section. </a:t>
            </a:r>
          </a:p>
          <a:p>
            <a:endParaRPr lang="en-AU" sz="2800" dirty="0"/>
          </a:p>
        </p:txBody>
      </p:sp>
    </p:spTree>
    <p:extLst>
      <p:ext uri="{BB962C8B-B14F-4D97-AF65-F5344CB8AC3E}">
        <p14:creationId xmlns:p14="http://schemas.microsoft.com/office/powerpoint/2010/main" val="1731026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1</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Observed that its easy for model performance on one dataset not to match performance on another:</a:t>
            </a:r>
          </a:p>
          <a:p>
            <a:pPr lvl="1"/>
            <a:r>
              <a:rPr lang="en-AU" sz="2400" dirty="0"/>
              <a:t>Occurs more as number of features increases</a:t>
            </a:r>
          </a:p>
          <a:p>
            <a:pPr lvl="1"/>
            <a:r>
              <a:rPr lang="en-AU" sz="2400" dirty="0"/>
              <a:t>Occurs less as the number of observations increases</a:t>
            </a:r>
          </a:p>
          <a:p>
            <a:pPr marL="0" lvl="1" indent="0">
              <a:buNone/>
            </a:pPr>
            <a:endParaRPr lang="en-AU" sz="2400" dirty="0"/>
          </a:p>
          <a:p>
            <a:pPr marL="0" lvl="1" indent="0">
              <a:buNone/>
            </a:pPr>
            <a:r>
              <a:rPr lang="en-AU" sz="2400" dirty="0"/>
              <a:t>Both are common situations in bioinformatics and clinical applications</a:t>
            </a:r>
          </a:p>
          <a:p>
            <a:pPr marL="457200" lvl="1" indent="0">
              <a:buNone/>
            </a:pPr>
            <a:endParaRPr lang="en-AU" sz="2400" dirty="0"/>
          </a:p>
          <a:p>
            <a:pPr marL="457200" lvl="1" indent="0">
              <a:buNone/>
            </a:pPr>
            <a:endParaRPr lang="en-AU" sz="2400" dirty="0"/>
          </a:p>
          <a:p>
            <a:r>
              <a:rPr lang="en-AU" sz="2400" dirty="0"/>
              <a:t>Lots of complications, even in a small dataset</a:t>
            </a:r>
          </a:p>
          <a:p>
            <a:endParaRPr lang="en-AU" sz="2400" dirty="0"/>
          </a:p>
          <a:p>
            <a:endParaRPr lang="en-AU" sz="2400" dirty="0"/>
          </a:p>
          <a:p>
            <a:endParaRPr lang="en-AU" sz="2400" dirty="0"/>
          </a:p>
          <a:p>
            <a:pPr lvl="1"/>
            <a:endParaRPr lang="en-AU" sz="2400" dirty="0"/>
          </a:p>
          <a:p>
            <a:endParaRPr lang="en-AU" sz="2400"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2403672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2: Models and evaluation frameworks</a:t>
            </a:r>
          </a:p>
        </p:txBody>
      </p:sp>
    </p:spTree>
    <p:extLst>
      <p:ext uri="{BB962C8B-B14F-4D97-AF65-F5344CB8AC3E}">
        <p14:creationId xmlns:p14="http://schemas.microsoft.com/office/powerpoint/2010/main" val="168701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800" dirty="0"/>
              <a:t>Measuring predictive performance</a:t>
            </a:r>
          </a:p>
          <a:p>
            <a:pPr marL="342900" indent="-342900">
              <a:buFont typeface="Arial" panose="020B0604020202020204" pitchFamily="34" charset="0"/>
              <a:buChar char="•"/>
            </a:pPr>
            <a:r>
              <a:rPr lang="en-AU" sz="2800" dirty="0"/>
              <a:t>World’s fastest tour of machine learning models</a:t>
            </a:r>
          </a:p>
          <a:p>
            <a:pPr marL="342900" indent="-342900">
              <a:buFont typeface="Arial" panose="020B0604020202020204" pitchFamily="34" charset="0"/>
              <a:buChar char="•"/>
            </a:pPr>
            <a:r>
              <a:rPr lang="en-AU" sz="2800" dirty="0"/>
              <a:t>Ideas about over-fitting</a:t>
            </a:r>
          </a:p>
        </p:txBody>
      </p:sp>
    </p:spTree>
    <p:extLst>
      <p:ext uri="{BB962C8B-B14F-4D97-AF65-F5344CB8AC3E}">
        <p14:creationId xmlns:p14="http://schemas.microsoft.com/office/powerpoint/2010/main" val="515455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195B-2D8D-124D-BBFC-13B0757B6B3F}"/>
              </a:ext>
            </a:extLst>
          </p:cNvPr>
          <p:cNvSpPr>
            <a:spLocks noGrp="1"/>
          </p:cNvSpPr>
          <p:nvPr>
            <p:ph type="title"/>
          </p:nvPr>
        </p:nvSpPr>
        <p:spPr/>
        <p:txBody>
          <a:bodyPr/>
          <a:lstStyle/>
          <a:p>
            <a:r>
              <a:rPr lang="en-AU" dirty="0"/>
              <a:t>Measuring discrimination</a:t>
            </a:r>
          </a:p>
        </p:txBody>
      </p:sp>
      <p:sp>
        <p:nvSpPr>
          <p:cNvPr id="3" name="Content Placeholder 2">
            <a:extLst>
              <a:ext uri="{FF2B5EF4-FFF2-40B4-BE49-F238E27FC236}">
                <a16:creationId xmlns:a16="http://schemas.microsoft.com/office/drawing/2014/main" id="{F7D28DA1-9724-8C44-B0CC-ECA2BB36A029}"/>
              </a:ext>
            </a:extLst>
          </p:cNvPr>
          <p:cNvSpPr>
            <a:spLocks noGrp="1"/>
          </p:cNvSpPr>
          <p:nvPr>
            <p:ph idx="1"/>
          </p:nvPr>
        </p:nvSpPr>
        <p:spPr>
          <a:xfrm>
            <a:off x="274320" y="1568397"/>
            <a:ext cx="7376160" cy="3357563"/>
          </a:xfrm>
        </p:spPr>
        <p:txBody>
          <a:bodyPr>
            <a:normAutofit lnSpcReduction="10000"/>
          </a:bodyPr>
          <a:lstStyle/>
          <a:p>
            <a:pPr marL="0" indent="0">
              <a:buNone/>
            </a:pPr>
            <a:r>
              <a:rPr lang="en-AU" sz="2800" dirty="0"/>
              <a:t>Imagine a classifier that outputs a binary decision (true/false)</a:t>
            </a:r>
          </a:p>
          <a:p>
            <a:endParaRPr lang="en-AU" sz="2800" dirty="0"/>
          </a:p>
          <a:p>
            <a:pPr marL="0" indent="0">
              <a:buNone/>
            </a:pPr>
            <a:r>
              <a:rPr lang="en-AU" sz="2800" dirty="0"/>
              <a:t>True positive (TP) rate</a:t>
            </a:r>
          </a:p>
          <a:p>
            <a:r>
              <a:rPr lang="en-AU" sz="2400" dirty="0"/>
              <a:t>Proportion of positives </a:t>
            </a:r>
            <a:r>
              <a:rPr lang="en-AU" sz="2400" b="1" dirty="0"/>
              <a:t>correctly</a:t>
            </a:r>
            <a:r>
              <a:rPr lang="en-AU" sz="2400" dirty="0"/>
              <a:t> identified</a:t>
            </a:r>
          </a:p>
          <a:p>
            <a:pPr marL="0" indent="0">
              <a:buNone/>
            </a:pPr>
            <a:r>
              <a:rPr lang="en-AU" sz="2800" dirty="0"/>
              <a:t>False positive (FP) rate</a:t>
            </a:r>
          </a:p>
          <a:p>
            <a:r>
              <a:rPr lang="en-AU" sz="2400" dirty="0"/>
              <a:t>Proportion of negatives </a:t>
            </a:r>
            <a:r>
              <a:rPr lang="en-AU" sz="2400" b="1" dirty="0"/>
              <a:t>incorrectly</a:t>
            </a:r>
            <a:r>
              <a:rPr lang="en-AU" sz="2400" dirty="0"/>
              <a:t> identified</a:t>
            </a:r>
          </a:p>
          <a:p>
            <a:pPr marL="0" indent="0">
              <a:buNone/>
            </a:pPr>
            <a:endParaRPr lang="en-AU" dirty="0"/>
          </a:p>
        </p:txBody>
      </p:sp>
      <p:pic>
        <p:nvPicPr>
          <p:cNvPr id="7172" name="Picture 4">
            <a:extLst>
              <a:ext uri="{FF2B5EF4-FFF2-40B4-BE49-F238E27FC236}">
                <a16:creationId xmlns:a16="http://schemas.microsoft.com/office/drawing/2014/main" id="{988EB724-947B-424A-B987-4A2549E955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667"/>
          <a:stretch/>
        </p:blipFill>
        <p:spPr bwMode="auto">
          <a:xfrm>
            <a:off x="7025640" y="681037"/>
            <a:ext cx="4415790" cy="52476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89D185-027C-B74D-B06F-01E467064629}"/>
              </a:ext>
            </a:extLst>
          </p:cNvPr>
          <p:cNvSpPr txBox="1"/>
          <p:nvPr/>
        </p:nvSpPr>
        <p:spPr>
          <a:xfrm>
            <a:off x="6004560" y="5928668"/>
            <a:ext cx="6187440" cy="954107"/>
          </a:xfrm>
          <a:prstGeom prst="rect">
            <a:avLst/>
          </a:prstGeom>
          <a:noFill/>
        </p:spPr>
        <p:txBody>
          <a:bodyPr wrap="square" rtlCol="0">
            <a:spAutoFit/>
          </a:bodyPr>
          <a:lstStyle/>
          <a:p>
            <a:r>
              <a:rPr lang="en-AU" sz="1600" dirty="0"/>
              <a:t>By </a:t>
            </a:r>
            <a:r>
              <a:rPr lang="en-AU" sz="1600" dirty="0" err="1"/>
              <a:t>FeanDoe</a:t>
            </a:r>
            <a:r>
              <a:rPr lang="en-AU" sz="1600" dirty="0"/>
              <a:t> - Modified version from </a:t>
            </a:r>
            <a:r>
              <a:rPr lang="en-AU" sz="1600" dirty="0" err="1"/>
              <a:t>Walber</a:t>
            </a:r>
            <a:r>
              <a:rPr lang="en-AU" sz="1600" dirty="0"/>
              <a:t>&amp;#039;s </a:t>
            </a:r>
            <a:br>
              <a:rPr lang="en-AU" sz="1600" dirty="0"/>
            </a:br>
            <a:r>
              <a:rPr lang="en-AU" sz="1600" dirty="0"/>
              <a:t>Precision and Recall </a:t>
            </a:r>
            <a:br>
              <a:rPr lang="en-AU" dirty="0"/>
            </a:br>
            <a:r>
              <a:rPr lang="en-AU" sz="1200" dirty="0"/>
              <a:t>https://</a:t>
            </a:r>
            <a:r>
              <a:rPr lang="en-AU" sz="1200" dirty="0" err="1"/>
              <a:t>commons.wikimedia.org</a:t>
            </a:r>
            <a:r>
              <a:rPr lang="en-AU" sz="1200" dirty="0"/>
              <a:t>/wiki/</a:t>
            </a:r>
            <a:r>
              <a:rPr lang="en-AU" sz="1200" dirty="0" err="1"/>
              <a:t>File:Precisionrecall.svg</a:t>
            </a:r>
            <a:r>
              <a:rPr lang="en-AU" sz="1200" dirty="0"/>
              <a:t>,  CC BY-SA 4.0, </a:t>
            </a:r>
            <a:br>
              <a:rPr lang="en-AU" sz="1200" dirty="0"/>
            </a:br>
            <a:r>
              <a:rPr lang="en-AU" sz="1200" dirty="0"/>
              <a:t>https://</a:t>
            </a:r>
            <a:r>
              <a:rPr lang="en-AU" sz="1200" dirty="0" err="1"/>
              <a:t>commons.wikimedia.org</a:t>
            </a:r>
            <a:r>
              <a:rPr lang="en-AU" sz="1200" dirty="0"/>
              <a:t>/w/</a:t>
            </a:r>
            <a:r>
              <a:rPr lang="en-AU" sz="1200" dirty="0" err="1"/>
              <a:t>index.php?curid</a:t>
            </a:r>
            <a:r>
              <a:rPr lang="en-AU" sz="1200" dirty="0"/>
              <a:t>=94134880</a:t>
            </a:r>
            <a:endParaRPr lang="en-AU" dirty="0"/>
          </a:p>
        </p:txBody>
      </p:sp>
    </p:spTree>
    <p:extLst>
      <p:ext uri="{BB962C8B-B14F-4D97-AF65-F5344CB8AC3E}">
        <p14:creationId xmlns:p14="http://schemas.microsoft.com/office/powerpoint/2010/main" val="1513764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D544-F933-A7AD-08E4-41689C8201F9}"/>
              </a:ext>
            </a:extLst>
          </p:cNvPr>
          <p:cNvSpPr>
            <a:spLocks noGrp="1"/>
          </p:cNvSpPr>
          <p:nvPr>
            <p:ph type="title"/>
          </p:nvPr>
        </p:nvSpPr>
        <p:spPr/>
        <p:txBody>
          <a:bodyPr/>
          <a:lstStyle/>
          <a:p>
            <a:r>
              <a:rPr lang="en-AU" dirty="0"/>
              <a:t>Accuracy and balanced accuracy</a:t>
            </a:r>
          </a:p>
        </p:txBody>
      </p:sp>
      <p:pic>
        <p:nvPicPr>
          <p:cNvPr id="9" name="Content Placeholder 8" descr="Graphical user interface&#10;&#10;Description automatically generated with medium confidence">
            <a:extLst>
              <a:ext uri="{FF2B5EF4-FFF2-40B4-BE49-F238E27FC236}">
                <a16:creationId xmlns:a16="http://schemas.microsoft.com/office/drawing/2014/main" id="{F9A4B1F8-DCC6-64AC-78B7-DF99888E84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913" y="1690058"/>
            <a:ext cx="11409362" cy="4060497"/>
          </a:xfrm>
        </p:spPr>
      </p:pic>
    </p:spTree>
    <p:extLst>
      <p:ext uri="{BB962C8B-B14F-4D97-AF65-F5344CB8AC3E}">
        <p14:creationId xmlns:p14="http://schemas.microsoft.com/office/powerpoint/2010/main" val="2877578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F3E6-AA3A-2A72-E959-F643464AE2E1}"/>
              </a:ext>
            </a:extLst>
          </p:cNvPr>
          <p:cNvSpPr>
            <a:spLocks noGrp="1"/>
          </p:cNvSpPr>
          <p:nvPr>
            <p:ph type="title"/>
          </p:nvPr>
        </p:nvSpPr>
        <p:spPr/>
        <p:txBody>
          <a:bodyPr/>
          <a:lstStyle/>
          <a:p>
            <a:r>
              <a:rPr lang="en-AU" dirty="0"/>
              <a:t>But what about ROC curves and AUC</a:t>
            </a:r>
          </a:p>
        </p:txBody>
      </p:sp>
      <p:sp>
        <p:nvSpPr>
          <p:cNvPr id="4" name="Slide Number Placeholder 3">
            <a:extLst>
              <a:ext uri="{FF2B5EF4-FFF2-40B4-BE49-F238E27FC236}">
                <a16:creationId xmlns:a16="http://schemas.microsoft.com/office/drawing/2014/main" id="{C5831F10-4A60-3216-FCFD-CAE2D9DA58FA}"/>
              </a:ext>
            </a:extLst>
          </p:cNvPr>
          <p:cNvSpPr>
            <a:spLocks noGrp="1"/>
          </p:cNvSpPr>
          <p:nvPr>
            <p:ph type="sldNum" sz="quarter" idx="12"/>
          </p:nvPr>
        </p:nvSpPr>
        <p:spPr/>
        <p:txBody>
          <a:bodyPr/>
          <a:lstStyle/>
          <a:p>
            <a:fld id="{DC22DD25-61AE-413C-B4D2-EF2365C9B2E1}" type="slidenum">
              <a:rPr lang="en-AU" noProof="0" smtClean="0"/>
              <a:t>27</a:t>
            </a:fld>
            <a:endParaRPr lang="en-AU" noProof="0"/>
          </a:p>
        </p:txBody>
      </p:sp>
      <p:pic>
        <p:nvPicPr>
          <p:cNvPr id="5122" name="Picture 2" descr="How to Use ROC Curves and Precision-Recall Curves for Classification in  Python">
            <a:extLst>
              <a:ext uri="{FF2B5EF4-FFF2-40B4-BE49-F238E27FC236}">
                <a16:creationId xmlns:a16="http://schemas.microsoft.com/office/drawing/2014/main" id="{84D4E2AF-1864-1919-DD89-B33F48198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2579" y="1334783"/>
            <a:ext cx="6380480" cy="47853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D22352-E2C4-1FEA-78DD-09A6CCC14C1C}"/>
              </a:ext>
            </a:extLst>
          </p:cNvPr>
          <p:cNvSpPr txBox="1"/>
          <p:nvPr/>
        </p:nvSpPr>
        <p:spPr>
          <a:xfrm>
            <a:off x="563881" y="2545080"/>
            <a:ext cx="4084320" cy="707886"/>
          </a:xfrm>
          <a:prstGeom prst="rect">
            <a:avLst/>
          </a:prstGeom>
          <a:noFill/>
        </p:spPr>
        <p:txBody>
          <a:bodyPr wrap="square" rtlCol="0">
            <a:spAutoFit/>
          </a:bodyPr>
          <a:lstStyle/>
          <a:p>
            <a:r>
              <a:rPr lang="en-AU" sz="2000" dirty="0"/>
              <a:t>Used everywhere! But what do we compute them? </a:t>
            </a:r>
          </a:p>
        </p:txBody>
      </p:sp>
    </p:spTree>
    <p:extLst>
      <p:ext uri="{BB962C8B-B14F-4D97-AF65-F5344CB8AC3E}">
        <p14:creationId xmlns:p14="http://schemas.microsoft.com/office/powerpoint/2010/main" val="401455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28</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125" b="25117"/>
          <a:stretch/>
        </p:blipFill>
        <p:spPr bwMode="auto">
          <a:xfrm>
            <a:off x="6840238" y="1706880"/>
            <a:ext cx="3357820" cy="51511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174EE9F7-6D73-05B4-2F4E-EB1B063B3DF4}"/>
              </a:ext>
            </a:extLst>
          </p:cNvPr>
          <p:cNvSpPr>
            <a:spLocks noGrp="1"/>
          </p:cNvSpPr>
          <p:nvPr>
            <p:ph idx="1"/>
          </p:nvPr>
        </p:nvSpPr>
        <p:spPr>
          <a:xfrm>
            <a:off x="167640" y="2048682"/>
            <a:ext cx="6507480" cy="3849198"/>
          </a:xfrm>
        </p:spPr>
        <p:txBody>
          <a:bodyPr>
            <a:normAutofit/>
          </a:bodyPr>
          <a:lstStyle/>
          <a:p>
            <a:pPr marL="0" indent="0">
              <a:buNone/>
            </a:pPr>
            <a:r>
              <a:rPr lang="en-AU" sz="2800" dirty="0"/>
              <a:t>Imagine a binary classifier that outputs a continuous value</a:t>
            </a:r>
          </a:p>
          <a:p>
            <a:pPr marL="457200" indent="-457200">
              <a:buFont typeface="Arial" panose="020B0604020202020204" pitchFamily="34" charset="0"/>
              <a:buChar char="•"/>
            </a:pPr>
            <a:r>
              <a:rPr lang="en-AU" sz="2800" dirty="0"/>
              <a:t>Could be a probability or just a score</a:t>
            </a:r>
          </a:p>
          <a:p>
            <a:r>
              <a:rPr lang="en-AU" sz="2800" dirty="0"/>
              <a:t>To make a binary classification, we need to threshold the output into two classes. </a:t>
            </a:r>
          </a:p>
          <a:p>
            <a:r>
              <a:rPr lang="en-AU" sz="2800" dirty="0"/>
              <a:t>ROC Curve examines TPR and FPR at all thresholds</a:t>
            </a:r>
          </a:p>
          <a:p>
            <a:pPr marL="0" indent="0">
              <a:buNone/>
            </a:pPr>
            <a:endParaRPr lang="en-AU" sz="2400" dirty="0"/>
          </a:p>
          <a:p>
            <a:pPr marL="0" indent="0">
              <a:buNone/>
            </a:pPr>
            <a:endParaRPr lang="en-AU" dirty="0"/>
          </a:p>
        </p:txBody>
      </p:sp>
      <p:sp>
        <p:nvSpPr>
          <p:cNvPr id="6" name="TextBox 5">
            <a:extLst>
              <a:ext uri="{FF2B5EF4-FFF2-40B4-BE49-F238E27FC236}">
                <a16:creationId xmlns:a16="http://schemas.microsoft.com/office/drawing/2014/main" id="{C81245F7-5DA4-EC61-DDDE-CF82C27B48CC}"/>
              </a:ext>
            </a:extLst>
          </p:cNvPr>
          <p:cNvSpPr txBox="1"/>
          <p:nvPr/>
        </p:nvSpPr>
        <p:spPr>
          <a:xfrm>
            <a:off x="63561" y="6172501"/>
            <a:ext cx="6507480" cy="646331"/>
          </a:xfrm>
          <a:prstGeom prst="rect">
            <a:avLst/>
          </a:prstGeom>
          <a:noFill/>
        </p:spPr>
        <p:txBody>
          <a:bodyPr wrap="square" rtlCol="0">
            <a:spAutoFit/>
          </a:bodyPr>
          <a:lstStyle/>
          <a:p>
            <a:r>
              <a:rPr lang="en-AU" dirty="0"/>
              <a:t>https://</a:t>
            </a:r>
            <a:r>
              <a:rPr lang="en-AU" dirty="0" err="1"/>
              <a:t>towardsdatascience.com</a:t>
            </a:r>
            <a:r>
              <a:rPr lang="en-AU" dirty="0"/>
              <a:t>/understanding-the-roc-curve-in-three-visual-steps-795b1399481c#</a:t>
            </a:r>
          </a:p>
        </p:txBody>
      </p:sp>
    </p:spTree>
    <p:extLst>
      <p:ext uri="{BB962C8B-B14F-4D97-AF65-F5344CB8AC3E}">
        <p14:creationId xmlns:p14="http://schemas.microsoft.com/office/powerpoint/2010/main" val="2129790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29</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 t="-2437" r="39781" b="27554"/>
          <a:stretch/>
        </p:blipFill>
        <p:spPr bwMode="auto">
          <a:xfrm>
            <a:off x="271798" y="1386506"/>
            <a:ext cx="10296000" cy="5151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19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203A7-FDBE-5042-95A9-19EFC78909F7}"/>
              </a:ext>
            </a:extLst>
          </p:cNvPr>
          <p:cNvSpPr>
            <a:spLocks noGrp="1"/>
          </p:cNvSpPr>
          <p:nvPr>
            <p:ph type="title"/>
          </p:nvPr>
        </p:nvSpPr>
        <p:spPr/>
        <p:txBody>
          <a:bodyPr/>
          <a:lstStyle/>
          <a:p>
            <a:r>
              <a:rPr lang="en-AU" dirty="0"/>
              <a:t>Aim of today’s workshop	</a:t>
            </a:r>
          </a:p>
        </p:txBody>
      </p:sp>
      <p:sp>
        <p:nvSpPr>
          <p:cNvPr id="3" name="Content Placeholder 2">
            <a:extLst>
              <a:ext uri="{FF2B5EF4-FFF2-40B4-BE49-F238E27FC236}">
                <a16:creationId xmlns:a16="http://schemas.microsoft.com/office/drawing/2014/main" id="{5B7D39C6-AEA8-DC43-BE31-90C22679A7FC}"/>
              </a:ext>
            </a:extLst>
          </p:cNvPr>
          <p:cNvSpPr>
            <a:spLocks noGrp="1"/>
          </p:cNvSpPr>
          <p:nvPr>
            <p:ph idx="1"/>
          </p:nvPr>
        </p:nvSpPr>
        <p:spPr/>
        <p:txBody>
          <a:bodyPr/>
          <a:lstStyle/>
          <a:p>
            <a:r>
              <a:rPr lang="en-AU" sz="2400" b="1" dirty="0"/>
              <a:t>By the end of this session, you should be able to:</a:t>
            </a:r>
            <a:r>
              <a:rPr lang="en-AU" sz="2400" dirty="0"/>
              <a:t> </a:t>
            </a:r>
          </a:p>
          <a:p>
            <a:pPr marL="342900" indent="-342900">
              <a:buFont typeface="Arial" panose="020B0604020202020204" pitchFamily="34" charset="0"/>
              <a:buChar char="•"/>
            </a:pPr>
            <a:r>
              <a:rPr lang="en-AU" sz="2400" dirty="0"/>
              <a:t>Give a high-level description of what machine learning is and what it can do</a:t>
            </a:r>
          </a:p>
          <a:p>
            <a:pPr marL="342900" indent="-342900">
              <a:buFont typeface="Arial" panose="020B0604020202020204" pitchFamily="34" charset="0"/>
              <a:buChar char="•"/>
            </a:pPr>
            <a:r>
              <a:rPr lang="en-AU" sz="2400" dirty="0"/>
              <a:t>Understand the basics of evaluating </a:t>
            </a:r>
            <a:r>
              <a:rPr lang="en-AU" sz="2400" b="1" dirty="0"/>
              <a:t>supervised</a:t>
            </a:r>
            <a:r>
              <a:rPr lang="en-AU" sz="2400" dirty="0"/>
              <a:t> machine learning models</a:t>
            </a:r>
          </a:p>
          <a:p>
            <a:pPr marL="342900" indent="-342900">
              <a:buFont typeface="Arial" panose="020B0604020202020204" pitchFamily="34" charset="0"/>
              <a:buChar char="•"/>
            </a:pPr>
            <a:r>
              <a:rPr lang="en-AU" sz="2400" dirty="0"/>
              <a:t>Recognise when evaluation of machine learning models might be optimistically biased</a:t>
            </a:r>
          </a:p>
          <a:p>
            <a:pPr marL="342900" indent="-342900">
              <a:buFont typeface="Arial" panose="020B0604020202020204" pitchFamily="34" charset="0"/>
              <a:buChar char="•"/>
            </a:pPr>
            <a:r>
              <a:rPr lang="en-AU" sz="2400" dirty="0"/>
              <a:t>Have a passing familiarity with different models and metrics </a:t>
            </a:r>
          </a:p>
          <a:p>
            <a:pPr marL="342900" indent="-342900">
              <a:buFont typeface="Arial" panose="020B0604020202020204" pitchFamily="34" charset="0"/>
              <a:buChar char="•"/>
            </a:pPr>
            <a:r>
              <a:rPr lang="en-AU" sz="2400" dirty="0"/>
              <a:t>Play around with some basic python code for implementing machine learning pipelines</a:t>
            </a:r>
          </a:p>
          <a:p>
            <a:pPr marL="342900" indent="-342900">
              <a:buFont typeface="Arial" panose="020B0604020202020204" pitchFamily="34" charset="0"/>
              <a:buChar char="•"/>
            </a:pPr>
            <a:endParaRPr lang="en-AU" sz="2400" dirty="0"/>
          </a:p>
        </p:txBody>
      </p:sp>
    </p:spTree>
    <p:extLst>
      <p:ext uri="{BB962C8B-B14F-4D97-AF65-F5344CB8AC3E}">
        <p14:creationId xmlns:p14="http://schemas.microsoft.com/office/powerpoint/2010/main" val="2411514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30</a:t>
            </a:fld>
            <a:endParaRPr lang="en-AU" noProof="0"/>
          </a:p>
        </p:txBody>
      </p:sp>
      <p:pic>
        <p:nvPicPr>
          <p:cNvPr id="4100" name="Picture 4">
            <a:extLst>
              <a:ext uri="{FF2B5EF4-FFF2-40B4-BE49-F238E27FC236}">
                <a16:creationId xmlns:a16="http://schemas.microsoft.com/office/drawing/2014/main" id="{D73C4D0D-D709-B471-36EB-516A288EFB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 t="-2437" r="1302" b="-10556"/>
          <a:stretch/>
        </p:blipFill>
        <p:spPr bwMode="auto">
          <a:xfrm>
            <a:off x="213359" y="1449014"/>
            <a:ext cx="11425431" cy="528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52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89C9-D42B-AF42-C60D-FC03B452CF72}"/>
              </a:ext>
            </a:extLst>
          </p:cNvPr>
          <p:cNvSpPr>
            <a:spLocks noGrp="1"/>
          </p:cNvSpPr>
          <p:nvPr>
            <p:ph type="title"/>
          </p:nvPr>
        </p:nvSpPr>
        <p:spPr/>
        <p:txBody>
          <a:bodyPr/>
          <a:lstStyle/>
          <a:p>
            <a:r>
              <a:rPr lang="en-AU" dirty="0"/>
              <a:t>How to construct a ROC curve</a:t>
            </a:r>
          </a:p>
        </p:txBody>
      </p:sp>
      <p:sp>
        <p:nvSpPr>
          <p:cNvPr id="4" name="Slide Number Placeholder 3">
            <a:extLst>
              <a:ext uri="{FF2B5EF4-FFF2-40B4-BE49-F238E27FC236}">
                <a16:creationId xmlns:a16="http://schemas.microsoft.com/office/drawing/2014/main" id="{23DF599B-78C9-1999-4933-76D914EFB5FF}"/>
              </a:ext>
            </a:extLst>
          </p:cNvPr>
          <p:cNvSpPr>
            <a:spLocks noGrp="1"/>
          </p:cNvSpPr>
          <p:nvPr>
            <p:ph type="sldNum" sz="quarter" idx="12"/>
          </p:nvPr>
        </p:nvSpPr>
        <p:spPr/>
        <p:txBody>
          <a:bodyPr/>
          <a:lstStyle/>
          <a:p>
            <a:fld id="{DC22DD25-61AE-413C-B4D2-EF2365C9B2E1}" type="slidenum">
              <a:rPr lang="en-AU" noProof="0" smtClean="0"/>
              <a:t>31</a:t>
            </a:fld>
            <a:endParaRPr lang="en-AU" noProof="0"/>
          </a:p>
        </p:txBody>
      </p:sp>
      <p:pic>
        <p:nvPicPr>
          <p:cNvPr id="8194" name="Picture 2">
            <a:extLst>
              <a:ext uri="{FF2B5EF4-FFF2-40B4-BE49-F238E27FC236}">
                <a16:creationId xmlns:a16="http://schemas.microsoft.com/office/drawing/2014/main" id="{09596EC7-9F08-4C91-87FE-BDEFCEADF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000" y="1374885"/>
            <a:ext cx="9997440" cy="516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636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70E2-14F7-274C-B80E-9358B2F69571}"/>
              </a:ext>
            </a:extLst>
          </p:cNvPr>
          <p:cNvSpPr>
            <a:spLocks noGrp="1"/>
          </p:cNvSpPr>
          <p:nvPr>
            <p:ph type="title"/>
          </p:nvPr>
        </p:nvSpPr>
        <p:spPr>
          <a:xfrm>
            <a:off x="1234440" y="179308"/>
            <a:ext cx="11064240" cy="1065848"/>
          </a:xfrm>
        </p:spPr>
        <p:txBody>
          <a:bodyPr>
            <a:normAutofit fontScale="90000"/>
          </a:bodyPr>
          <a:lstStyle/>
          <a:p>
            <a:r>
              <a:rPr lang="en-AU" sz="3600" dirty="0"/>
              <a:t>Receiver operating characteristic </a:t>
            </a:r>
            <a:br>
              <a:rPr lang="en-AU" sz="3600" dirty="0"/>
            </a:br>
            <a:r>
              <a:rPr lang="en-AU" sz="3600" dirty="0"/>
              <a:t>curve (ROC) &amp; area under curves (AUC)</a:t>
            </a:r>
          </a:p>
        </p:txBody>
      </p:sp>
      <p:pic>
        <p:nvPicPr>
          <p:cNvPr id="6146" name="Picture 2">
            <a:extLst>
              <a:ext uri="{FF2B5EF4-FFF2-40B4-BE49-F238E27FC236}">
                <a16:creationId xmlns:a16="http://schemas.microsoft.com/office/drawing/2014/main" id="{6405D262-C756-DC43-A117-67F2FDC07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520" y="1799352"/>
            <a:ext cx="9080976" cy="45404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D8214E-E9AC-1344-9F52-9DE2BAAE334B}"/>
              </a:ext>
            </a:extLst>
          </p:cNvPr>
          <p:cNvSpPr txBox="1"/>
          <p:nvPr/>
        </p:nvSpPr>
        <p:spPr>
          <a:xfrm>
            <a:off x="1112520" y="6339840"/>
            <a:ext cx="8658268" cy="369332"/>
          </a:xfrm>
          <a:prstGeom prst="rect">
            <a:avLst/>
          </a:prstGeom>
          <a:noFill/>
        </p:spPr>
        <p:txBody>
          <a:bodyPr wrap="none" rtlCol="0">
            <a:spAutoFit/>
          </a:bodyPr>
          <a:lstStyle/>
          <a:p>
            <a:r>
              <a:rPr lang="en-AU" dirty="0"/>
              <a:t>https://</a:t>
            </a:r>
            <a:r>
              <a:rPr lang="en-AU" dirty="0" err="1"/>
              <a:t>paulvanderlaken.com</a:t>
            </a:r>
            <a:r>
              <a:rPr lang="en-AU" dirty="0"/>
              <a:t>/2019/08/16/roc-</a:t>
            </a:r>
            <a:r>
              <a:rPr lang="en-AU" dirty="0" err="1"/>
              <a:t>auc</a:t>
            </a:r>
            <a:r>
              <a:rPr lang="en-AU" dirty="0"/>
              <a:t>-precision-and-recall-visually-explained/</a:t>
            </a:r>
          </a:p>
        </p:txBody>
      </p:sp>
      <p:sp>
        <p:nvSpPr>
          <p:cNvPr id="8" name="Content Placeholder 2">
            <a:extLst>
              <a:ext uri="{FF2B5EF4-FFF2-40B4-BE49-F238E27FC236}">
                <a16:creationId xmlns:a16="http://schemas.microsoft.com/office/drawing/2014/main" id="{512EBCF0-E764-AE44-94E9-1B9018931CB6}"/>
              </a:ext>
            </a:extLst>
          </p:cNvPr>
          <p:cNvSpPr>
            <a:spLocks noGrp="1"/>
          </p:cNvSpPr>
          <p:nvPr>
            <p:ph idx="1"/>
          </p:nvPr>
        </p:nvSpPr>
        <p:spPr>
          <a:xfrm>
            <a:off x="426720" y="1337588"/>
            <a:ext cx="10713720" cy="369332"/>
          </a:xfrm>
        </p:spPr>
        <p:txBody>
          <a:bodyPr>
            <a:normAutofit fontScale="92500" lnSpcReduction="10000"/>
          </a:bodyPr>
          <a:lstStyle/>
          <a:p>
            <a:pPr marL="0" indent="0">
              <a:buNone/>
            </a:pPr>
            <a:r>
              <a:rPr lang="en-AU" dirty="0"/>
              <a:t>Imagine a classifier that outputs a scores. How do we evaluate?</a:t>
            </a:r>
          </a:p>
        </p:txBody>
      </p:sp>
    </p:spTree>
    <p:extLst>
      <p:ext uri="{BB962C8B-B14F-4D97-AF65-F5344CB8AC3E}">
        <p14:creationId xmlns:p14="http://schemas.microsoft.com/office/powerpoint/2010/main" val="3300562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242-534B-21FC-A979-BDAE20877199}"/>
              </a:ext>
            </a:extLst>
          </p:cNvPr>
          <p:cNvSpPr>
            <a:spLocks noGrp="1"/>
          </p:cNvSpPr>
          <p:nvPr>
            <p:ph type="title"/>
          </p:nvPr>
        </p:nvSpPr>
        <p:spPr/>
        <p:txBody>
          <a:bodyPr/>
          <a:lstStyle/>
          <a:p>
            <a:r>
              <a:rPr lang="en-AU" dirty="0"/>
              <a:t>Which metric to pick is context specific</a:t>
            </a:r>
          </a:p>
        </p:txBody>
      </p:sp>
      <p:sp>
        <p:nvSpPr>
          <p:cNvPr id="3" name="Content Placeholder 2">
            <a:extLst>
              <a:ext uri="{FF2B5EF4-FFF2-40B4-BE49-F238E27FC236}">
                <a16:creationId xmlns:a16="http://schemas.microsoft.com/office/drawing/2014/main" id="{41B33925-093E-AF72-79EB-7A86F44EEE66}"/>
              </a:ext>
            </a:extLst>
          </p:cNvPr>
          <p:cNvSpPr>
            <a:spLocks noGrp="1"/>
          </p:cNvSpPr>
          <p:nvPr>
            <p:ph idx="1"/>
          </p:nvPr>
        </p:nvSpPr>
        <p:spPr/>
        <p:txBody>
          <a:bodyPr/>
          <a:lstStyle/>
          <a:p>
            <a:r>
              <a:rPr lang="en-AU" sz="2800" dirty="0"/>
              <a:t>Accuracy and AUC are measures of performance overall</a:t>
            </a:r>
          </a:p>
          <a:p>
            <a:endParaRPr lang="en-AU" sz="2800" dirty="0"/>
          </a:p>
          <a:p>
            <a:r>
              <a:rPr lang="en-AU" sz="2800" dirty="0"/>
              <a:t>In screening, we may only be interested in very high or very low risk individuals</a:t>
            </a:r>
          </a:p>
          <a:p>
            <a:r>
              <a:rPr lang="en-AU" sz="2800" dirty="0"/>
              <a:t>	Here, PPV and NPV may be more interesting</a:t>
            </a:r>
          </a:p>
          <a:p>
            <a:endParaRPr lang="en-AU" sz="2800" dirty="0"/>
          </a:p>
          <a:p>
            <a:r>
              <a:rPr lang="en-AU" sz="2800" dirty="0"/>
              <a:t>Costs can also be integrated into these scores to incorporate the cost of measurements or mis-labelling</a:t>
            </a:r>
          </a:p>
        </p:txBody>
      </p:sp>
      <p:sp>
        <p:nvSpPr>
          <p:cNvPr id="4" name="Slide Number Placeholder 3">
            <a:extLst>
              <a:ext uri="{FF2B5EF4-FFF2-40B4-BE49-F238E27FC236}">
                <a16:creationId xmlns:a16="http://schemas.microsoft.com/office/drawing/2014/main" id="{A0480226-2A1C-D0E6-4EE7-F9D2999DB50D}"/>
              </a:ext>
            </a:extLst>
          </p:cNvPr>
          <p:cNvSpPr>
            <a:spLocks noGrp="1"/>
          </p:cNvSpPr>
          <p:nvPr>
            <p:ph type="sldNum" sz="quarter" idx="12"/>
          </p:nvPr>
        </p:nvSpPr>
        <p:spPr/>
        <p:txBody>
          <a:bodyPr/>
          <a:lstStyle/>
          <a:p>
            <a:fld id="{DC22DD25-61AE-413C-B4D2-EF2365C9B2E1}" type="slidenum">
              <a:rPr lang="en-AU" noProof="0" smtClean="0"/>
              <a:t>33</a:t>
            </a:fld>
            <a:endParaRPr lang="en-AU" noProof="0"/>
          </a:p>
        </p:txBody>
      </p:sp>
    </p:spTree>
    <p:extLst>
      <p:ext uri="{BB962C8B-B14F-4D97-AF65-F5344CB8AC3E}">
        <p14:creationId xmlns:p14="http://schemas.microsoft.com/office/powerpoint/2010/main" val="890043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sz="4800" dirty="0"/>
              <a:t>A 4 minutes tour of machine learning models</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815477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1C13F7-95C5-FE4C-827E-DBE48379D445}"/>
              </a:ext>
            </a:extLst>
          </p:cNvPr>
          <p:cNvSpPr txBox="1"/>
          <p:nvPr/>
        </p:nvSpPr>
        <p:spPr>
          <a:xfrm>
            <a:off x="3051313" y="3244334"/>
            <a:ext cx="6102626" cy="369332"/>
          </a:xfrm>
          <a:prstGeom prst="rect">
            <a:avLst/>
          </a:prstGeom>
          <a:noFill/>
        </p:spPr>
        <p:txBody>
          <a:bodyPr wrap="square">
            <a:spAutoFit/>
          </a:bodyPr>
          <a:lstStyle/>
          <a:p>
            <a:endParaRPr lang="en-AU" dirty="0"/>
          </a:p>
        </p:txBody>
      </p:sp>
      <p:pic>
        <p:nvPicPr>
          <p:cNvPr id="9222" name="Picture 6">
            <a:extLst>
              <a:ext uri="{FF2B5EF4-FFF2-40B4-BE49-F238E27FC236}">
                <a16:creationId xmlns:a16="http://schemas.microsoft.com/office/drawing/2014/main" id="{7F6ED2FC-43EF-574D-AE99-DB61106A6E8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53792"/>
          <a:stretch/>
        </p:blipFill>
        <p:spPr bwMode="auto">
          <a:xfrm>
            <a:off x="7430328" y="365125"/>
            <a:ext cx="3451952" cy="3366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C56D82-F0CA-0A49-A132-E512B2F8DF90}"/>
                  </a:ext>
                </a:extLst>
              </p:cNvPr>
              <p:cNvSpPr txBox="1"/>
              <p:nvPr/>
            </p:nvSpPr>
            <p:spPr>
              <a:xfrm>
                <a:off x="-1487971" y="1760497"/>
                <a:ext cx="672879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3200" i="1">
                          <a:latin typeface="Cambria Math" panose="02040503050406030204" pitchFamily="18" charset="0"/>
                        </a:rPr>
                        <m:t>𝑦</m:t>
                      </m:r>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oMath>
                  </m:oMathPara>
                </a14:m>
                <a:endParaRPr lang="en-AU" sz="3200" dirty="0"/>
              </a:p>
            </p:txBody>
          </p:sp>
        </mc:Choice>
        <mc:Fallback xmlns="">
          <p:sp>
            <p:nvSpPr>
              <p:cNvPr id="18" name="TextBox 17">
                <a:extLst>
                  <a:ext uri="{FF2B5EF4-FFF2-40B4-BE49-F238E27FC236}">
                    <a16:creationId xmlns:a16="http://schemas.microsoft.com/office/drawing/2014/main" id="{FDC56D82-F0CA-0A49-A132-E512B2F8DF90}"/>
                  </a:ext>
                </a:extLst>
              </p:cNvPr>
              <p:cNvSpPr txBox="1">
                <a:spLocks noRot="1" noChangeAspect="1" noMove="1" noResize="1" noEditPoints="1" noAdjustHandles="1" noChangeArrowheads="1" noChangeShapeType="1" noTextEdit="1"/>
              </p:cNvSpPr>
              <p:nvPr/>
            </p:nvSpPr>
            <p:spPr>
              <a:xfrm>
                <a:off x="-1487971" y="1760497"/>
                <a:ext cx="6728792" cy="584775"/>
              </a:xfrm>
              <a:prstGeom prst="rect">
                <a:avLst/>
              </a:prstGeom>
              <a:blipFill>
                <a:blip r:embed="rId4"/>
                <a:stretch>
                  <a:fillRect b="-19149"/>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6C1FCE2-FA6E-3346-815C-52717C235375}"/>
                  </a:ext>
                </a:extLst>
              </p:cNvPr>
              <p:cNvSpPr txBox="1"/>
              <p:nvPr/>
            </p:nvSpPr>
            <p:spPr>
              <a:xfrm>
                <a:off x="750406" y="2588998"/>
                <a:ext cx="6466707" cy="1569660"/>
              </a:xfrm>
              <a:prstGeom prst="rect">
                <a:avLst/>
              </a:prstGeom>
              <a:noFill/>
            </p:spPr>
            <p:txBody>
              <a:bodyPr wrap="none" rtlCol="0">
                <a:spAutoFit/>
              </a:bodyPr>
              <a:lstStyle/>
              <a:p>
                <a:r>
                  <a:rPr lang="en-AU" sz="3200" dirty="0"/>
                  <a:t>Fitting the model  = </a:t>
                </a:r>
              </a:p>
              <a:p>
                <a:r>
                  <a:rPr lang="en-AU" sz="3200" dirty="0"/>
                  <a:t>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minimizes </a:t>
                </a:r>
                <a14:m>
                  <m:oMath xmlns:m="http://schemas.openxmlformats.org/officeDocument/2006/math">
                    <m:r>
                      <a:rPr lang="en-AU" sz="3200" i="1" smtClean="0">
                        <a:latin typeface="Cambria Math" panose="02040503050406030204" pitchFamily="18" charset="0"/>
                      </a:rPr>
                      <m:t>∑</m:t>
                    </m:r>
                    <m:sSup>
                      <m:sSupPr>
                        <m:ctrlPr>
                          <a:rPr lang="en-AU" sz="3200" b="0" i="1" smtClean="0">
                            <a:latin typeface="Cambria Math" panose="02040503050406030204" pitchFamily="18" charset="0"/>
                          </a:rPr>
                        </m:ctrlPr>
                      </m:sSupPr>
                      <m:e>
                        <m:sSub>
                          <m:sSubPr>
                            <m:ctrlPr>
                              <a:rPr lang="en-AU" sz="3200" i="1">
                                <a:latin typeface="Cambria Math" panose="02040503050406030204" pitchFamily="18" charset="0"/>
                              </a:rPr>
                            </m:ctrlPr>
                          </m:sSubPr>
                          <m:e>
                            <m:r>
                              <a:rPr lang="en-AU" sz="3200" b="0" i="1" smtClean="0">
                                <a:latin typeface="Cambria Math" panose="02040503050406030204" pitchFamily="18" charset="0"/>
                              </a:rPr>
                              <m:t>(</m:t>
                            </m:r>
                            <m:r>
                              <a:rPr lang="en-AU" sz="3200" i="1">
                                <a:latin typeface="Cambria Math" panose="02040503050406030204" pitchFamily="18" charset="0"/>
                              </a:rPr>
                              <m:t>𝑦</m:t>
                            </m:r>
                          </m:e>
                          <m:sub>
                            <m:r>
                              <a:rPr lang="en-AU" sz="3200" i="1">
                                <a:latin typeface="Cambria Math" panose="02040503050406030204" pitchFamily="18" charset="0"/>
                              </a:rPr>
                              <m:t>𝑖</m:t>
                            </m:r>
                          </m:sub>
                        </m:sSub>
                        <m:r>
                          <a:rPr lang="en-AU" sz="3200" i="1">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𝑥</m:t>
                            </m:r>
                          </m:e>
                          <m:sub>
                            <m:r>
                              <a:rPr lang="en-AU" sz="3200" i="1">
                                <a:latin typeface="Cambria Math" panose="02040503050406030204" pitchFamily="18" charset="0"/>
                              </a:rPr>
                              <m:t>𝑖</m:t>
                            </m:r>
                          </m:sub>
                        </m:sSub>
                        <m:sSub>
                          <m:sSubPr>
                            <m:ctrlPr>
                              <a:rPr lang="en-AU" sz="3200" i="1">
                                <a:latin typeface="Cambria Math" panose="02040503050406030204" pitchFamily="18" charset="0"/>
                              </a:rPr>
                            </m:ctrlPr>
                          </m:sSubPr>
                          <m:e>
                            <m:r>
                              <a:rPr lang="en-AU" sz="3200" i="1">
                                <a:latin typeface="Cambria Math" panose="02040503050406030204" pitchFamily="18" charset="0"/>
                              </a:rPr>
                              <m:t>𝛽</m:t>
                            </m:r>
                          </m:e>
                          <m:sub>
                            <m:r>
                              <a:rPr lang="en-AU" sz="3200" i="1">
                                <a:latin typeface="Cambria Math" panose="02040503050406030204" pitchFamily="18" charset="0"/>
                              </a:rPr>
                              <m:t>𝑖</m:t>
                            </m:r>
                          </m:sub>
                        </m:sSub>
                        <m:r>
                          <a:rPr lang="en-AU" sz="3200" b="0" i="1" smtClean="0">
                            <a:latin typeface="Cambria Math" panose="02040503050406030204" pitchFamily="18" charset="0"/>
                          </a:rPr>
                          <m:t>)</m:t>
                        </m:r>
                      </m:e>
                      <m:sup>
                        <m:r>
                          <a:rPr lang="en-AU" sz="3200" b="0" i="1" smtClean="0">
                            <a:latin typeface="Cambria Math" panose="02040503050406030204" pitchFamily="18" charset="0"/>
                          </a:rPr>
                          <m:t>2</m:t>
                        </m:r>
                      </m:sup>
                    </m:sSup>
                  </m:oMath>
                </a14:m>
                <a:endParaRPr lang="en-AU" sz="3200" dirty="0"/>
              </a:p>
              <a:p>
                <a:endParaRPr lang="en-AU" sz="3200" dirty="0"/>
              </a:p>
            </p:txBody>
          </p:sp>
        </mc:Choice>
        <mc:Fallback xmlns="">
          <p:sp>
            <p:nvSpPr>
              <p:cNvPr id="17" name="TextBox 16">
                <a:extLst>
                  <a:ext uri="{FF2B5EF4-FFF2-40B4-BE49-F238E27FC236}">
                    <a16:creationId xmlns:a16="http://schemas.microsoft.com/office/drawing/2014/main" id="{06C1FCE2-FA6E-3346-815C-52717C235375}"/>
                  </a:ext>
                </a:extLst>
              </p:cNvPr>
              <p:cNvSpPr txBox="1">
                <a:spLocks noRot="1" noChangeAspect="1" noMove="1" noResize="1" noEditPoints="1" noAdjustHandles="1" noChangeArrowheads="1" noChangeShapeType="1" noTextEdit="1"/>
              </p:cNvSpPr>
              <p:nvPr/>
            </p:nvSpPr>
            <p:spPr>
              <a:xfrm>
                <a:off x="750406" y="2588998"/>
                <a:ext cx="6466707" cy="1569660"/>
              </a:xfrm>
              <a:prstGeom prst="rect">
                <a:avLst/>
              </a:prstGeom>
              <a:blipFill>
                <a:blip r:embed="rId5"/>
                <a:stretch>
                  <a:fillRect l="-2353" t="-5645"/>
                </a:stretch>
              </a:blipFill>
            </p:spPr>
            <p:txBody>
              <a:bodyPr/>
              <a:lstStyle/>
              <a:p>
                <a:r>
                  <a:rPr lang="en-AU">
                    <a:noFill/>
                  </a:rPr>
                  <a:t> </a:t>
                </a:r>
              </a:p>
            </p:txBody>
          </p:sp>
        </mc:Fallback>
      </mc:AlternateContent>
      <p:pic>
        <p:nvPicPr>
          <p:cNvPr id="22" name="Picture 6">
            <a:extLst>
              <a:ext uri="{FF2B5EF4-FFF2-40B4-BE49-F238E27FC236}">
                <a16:creationId xmlns:a16="http://schemas.microsoft.com/office/drawing/2014/main" id="{83B83169-59AC-5E41-88CF-1B8957C130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92"/>
          <a:stretch/>
        </p:blipFill>
        <p:spPr bwMode="auto">
          <a:xfrm>
            <a:off x="7727673" y="3666216"/>
            <a:ext cx="3273287" cy="319178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450D359-BB6A-9B41-AFDD-F2C80FD67097}"/>
              </a:ext>
            </a:extLst>
          </p:cNvPr>
          <p:cNvSpPr txBox="1"/>
          <p:nvPr/>
        </p:nvSpPr>
        <p:spPr>
          <a:xfrm>
            <a:off x="750406" y="4435031"/>
            <a:ext cx="5543441" cy="2554545"/>
          </a:xfrm>
          <a:prstGeom prst="rect">
            <a:avLst/>
          </a:prstGeom>
          <a:noFill/>
        </p:spPr>
        <p:txBody>
          <a:bodyPr wrap="none" rtlCol="0">
            <a:spAutoFit/>
          </a:bodyPr>
          <a:lstStyle/>
          <a:p>
            <a:r>
              <a:rPr lang="en-AU" sz="3200" dirty="0"/>
              <a:t>Problematic when: </a:t>
            </a:r>
          </a:p>
          <a:p>
            <a:pPr marL="457200" indent="-457200">
              <a:buFont typeface="Arial" panose="020B0604020202020204" pitchFamily="34" charset="0"/>
              <a:buChar char="•"/>
            </a:pPr>
            <a:r>
              <a:rPr lang="en-AU" sz="3200" dirty="0"/>
              <a:t># features &gt; # samples</a:t>
            </a:r>
          </a:p>
          <a:p>
            <a:pPr marL="457200" indent="-457200">
              <a:buFont typeface="Arial" panose="020B0604020202020204" pitchFamily="34" charset="0"/>
              <a:buChar char="•"/>
            </a:pPr>
            <a:r>
              <a:rPr lang="en-AU" sz="3200" dirty="0"/>
              <a:t>features are highly correlated</a:t>
            </a:r>
          </a:p>
          <a:p>
            <a:r>
              <a:rPr lang="en-AU" sz="3200" dirty="0"/>
              <a:t>	</a:t>
            </a:r>
          </a:p>
          <a:p>
            <a:endParaRPr lang="en-AU" sz="3200" dirty="0"/>
          </a:p>
        </p:txBody>
      </p:sp>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a:xfrm>
            <a:off x="1145847" y="349250"/>
            <a:ext cx="10296000" cy="887360"/>
          </a:xfrm>
        </p:spPr>
        <p:txBody>
          <a:bodyPr/>
          <a:lstStyle/>
          <a:p>
            <a:r>
              <a:rPr lang="en-AU" dirty="0"/>
              <a:t>Linear (or Logistic) regression</a:t>
            </a:r>
          </a:p>
        </p:txBody>
      </p:sp>
    </p:spTree>
    <p:extLst>
      <p:ext uri="{BB962C8B-B14F-4D97-AF65-F5344CB8AC3E}">
        <p14:creationId xmlns:p14="http://schemas.microsoft.com/office/powerpoint/2010/main" val="4181201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Penalized regression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649C8E-2D13-024D-A272-285222B0BF45}"/>
                  </a:ext>
                </a:extLst>
              </p:cNvPr>
              <p:cNvSpPr txBox="1"/>
              <p:nvPr/>
            </p:nvSpPr>
            <p:spPr>
              <a:xfrm>
                <a:off x="1143662" y="1455335"/>
                <a:ext cx="7172156" cy="1191288"/>
              </a:xfrm>
              <a:prstGeom prst="rect">
                <a:avLst/>
              </a:prstGeom>
              <a:noFill/>
            </p:spPr>
            <p:txBody>
              <a:bodyPr wrap="none" rtlCol="0">
                <a:spAutoFit/>
              </a:bodyPr>
              <a:lstStyle/>
              <a:p>
                <a:r>
                  <a:rPr lang="en-AU" sz="3200" dirty="0"/>
                  <a:t>Fitting the model  = find </a:t>
                </a:r>
                <a14:m>
                  <m:oMath xmlns:m="http://schemas.openxmlformats.org/officeDocument/2006/math">
                    <m:r>
                      <a:rPr lang="en-AU" sz="3200" i="1">
                        <a:latin typeface="Cambria Math" panose="02040503050406030204" pitchFamily="18" charset="0"/>
                      </a:rPr>
                      <m:t>𝛽</m:t>
                    </m:r>
                    <m:r>
                      <a:rPr lang="en-AU" sz="3200" i="1">
                        <a:latin typeface="Cambria Math" panose="02040503050406030204" pitchFamily="18" charset="0"/>
                      </a:rPr>
                      <m:t> </m:t>
                    </m:r>
                  </m:oMath>
                </a14:m>
                <a:r>
                  <a:rPr lang="en-AU" sz="3200" dirty="0"/>
                  <a:t>that </a:t>
                </a:r>
                <a:r>
                  <a:rPr lang="en-AU" sz="3200" b="1" dirty="0"/>
                  <a:t>minimizes</a:t>
                </a:r>
                <a:r>
                  <a:rPr lang="en-AU" sz="3200" dirty="0"/>
                  <a:t> </a:t>
                </a:r>
                <a:br>
                  <a:rPr lang="en-AU" sz="3200" i="1" dirty="0">
                    <a:latin typeface="Cambria Math" panose="02040503050406030204" pitchFamily="18" charset="0"/>
                  </a:rPr>
                </a:br>
                <a14:m>
                  <m:oMath xmlns:m="http://schemas.openxmlformats.org/officeDocument/2006/math">
                    <m:nary>
                      <m:naryPr>
                        <m:chr m:val="∑"/>
                        <m:ctrlPr>
                          <a:rPr lang="en-AU" sz="3200" b="0" i="1" smtClean="0">
                            <a:ln>
                              <a:solidFill>
                                <a:srgbClr val="FF0000"/>
                              </a:solidFill>
                            </a:ln>
                            <a:latin typeface="Cambria Math" panose="02040503050406030204" pitchFamily="18" charset="0"/>
                          </a:rPr>
                        </m:ctrlPr>
                      </m:naryPr>
                      <m:sub>
                        <m:r>
                          <a:rPr lang="en-AU" sz="3200" b="0" i="1" smtClean="0">
                            <a:ln>
                              <a:solidFill>
                                <a:srgbClr val="FF0000"/>
                              </a:solidFill>
                            </a:ln>
                            <a:latin typeface="Cambria Math" panose="02040503050406030204" pitchFamily="18" charset="0"/>
                          </a:rPr>
                          <m:t>𝑖</m:t>
                        </m:r>
                      </m:sub>
                      <m:sup>
                        <m:r>
                          <a:rPr lang="en-AU" sz="3200" b="0" i="1" smtClean="0">
                            <a:ln>
                              <a:solidFill>
                                <a:srgbClr val="FF0000"/>
                              </a:solidFill>
                            </a:ln>
                            <a:latin typeface="Cambria Math" panose="02040503050406030204" pitchFamily="18" charset="0"/>
                          </a:rPr>
                          <m:t>𝑛</m:t>
                        </m:r>
                      </m:sup>
                      <m:e>
                        <m:sSup>
                          <m:sSupPr>
                            <m:ctrlPr>
                              <a:rPr lang="en-AU" sz="3200" i="1">
                                <a:ln>
                                  <a:solidFill>
                                    <a:srgbClr val="FF0000"/>
                                  </a:solidFill>
                                </a:ln>
                                <a:latin typeface="Cambria Math" panose="02040503050406030204" pitchFamily="18" charset="0"/>
                              </a:rPr>
                            </m:ctrlPr>
                          </m:sSupPr>
                          <m:e>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m:t>
                                </m:r>
                                <m:r>
                                  <a:rPr lang="en-AU" sz="3200" i="1">
                                    <a:ln>
                                      <a:solidFill>
                                        <a:srgbClr val="FF0000"/>
                                      </a:solidFill>
                                    </a:ln>
                                    <a:latin typeface="Cambria Math" panose="02040503050406030204" pitchFamily="18" charset="0"/>
                                  </a:rPr>
                                  <m:t>𝑦</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𝑥</m:t>
                                </m:r>
                              </m:e>
                              <m:sub>
                                <m:r>
                                  <a:rPr lang="en-AU" sz="3200" i="1">
                                    <a:ln>
                                      <a:solidFill>
                                        <a:srgbClr val="FF0000"/>
                                      </a:solidFill>
                                    </a:ln>
                                    <a:latin typeface="Cambria Math" panose="02040503050406030204" pitchFamily="18" charset="0"/>
                                  </a:rPr>
                                  <m:t>𝑖</m:t>
                                </m:r>
                              </m:sub>
                            </m:sSub>
                            <m:sSub>
                              <m:sSubPr>
                                <m:ctrlPr>
                                  <a:rPr lang="en-AU" sz="3200" i="1">
                                    <a:ln>
                                      <a:solidFill>
                                        <a:srgbClr val="FF0000"/>
                                      </a:solidFill>
                                    </a:ln>
                                    <a:latin typeface="Cambria Math" panose="02040503050406030204" pitchFamily="18" charset="0"/>
                                  </a:rPr>
                                </m:ctrlPr>
                              </m:sSubPr>
                              <m:e>
                                <m:r>
                                  <a:rPr lang="en-AU" sz="3200" i="1">
                                    <a:ln>
                                      <a:solidFill>
                                        <a:srgbClr val="FF0000"/>
                                      </a:solidFill>
                                    </a:ln>
                                    <a:latin typeface="Cambria Math" panose="02040503050406030204" pitchFamily="18" charset="0"/>
                                  </a:rPr>
                                  <m:t>𝛽</m:t>
                                </m:r>
                              </m:e>
                              <m:sub>
                                <m:r>
                                  <a:rPr lang="en-AU" sz="3200" i="1">
                                    <a:ln>
                                      <a:solidFill>
                                        <a:srgbClr val="FF0000"/>
                                      </a:solidFill>
                                    </a:ln>
                                    <a:latin typeface="Cambria Math" panose="02040503050406030204" pitchFamily="18" charset="0"/>
                                  </a:rPr>
                                  <m:t>𝑖</m:t>
                                </m:r>
                              </m:sub>
                            </m:sSub>
                            <m:r>
                              <a:rPr lang="en-AU" sz="3200" i="1">
                                <a:ln>
                                  <a:solidFill>
                                    <a:srgbClr val="FF0000"/>
                                  </a:solidFill>
                                </a:ln>
                                <a:latin typeface="Cambria Math" panose="02040503050406030204" pitchFamily="18" charset="0"/>
                              </a:rPr>
                              <m:t>)</m:t>
                            </m:r>
                          </m:e>
                          <m:sup>
                            <m:r>
                              <a:rPr lang="en-AU" sz="3200" i="1">
                                <a:ln>
                                  <a:solidFill>
                                    <a:srgbClr val="FF0000"/>
                                  </a:solidFill>
                                </a:ln>
                                <a:latin typeface="Cambria Math" panose="02040503050406030204" pitchFamily="18" charset="0"/>
                              </a:rPr>
                              <m:t>2</m:t>
                            </m:r>
                          </m:sup>
                        </m:sSup>
                      </m:e>
                    </m:nary>
                    <m:r>
                      <a:rPr lang="en-AU" sz="3200" b="0" i="1" smtClean="0">
                        <a:latin typeface="Cambria Math" panose="02040503050406030204" pitchFamily="18" charset="0"/>
                      </a:rPr>
                      <m:t> +</m:t>
                    </m:r>
                    <m:r>
                      <a:rPr lang="en-AU" sz="3200" b="0" i="1" smtClean="0">
                        <a:ln>
                          <a:solidFill>
                            <a:schemeClr val="accent1"/>
                          </a:solidFill>
                        </a:ln>
                        <a:latin typeface="Cambria Math" panose="02040503050406030204" pitchFamily="18" charset="0"/>
                      </a:rPr>
                      <m:t>𝛼</m:t>
                    </m:r>
                    <m:r>
                      <a:rPr lang="en-AU" sz="3200" b="0" i="1" smtClean="0">
                        <a:ln>
                          <a:solidFill>
                            <a:schemeClr val="accent1"/>
                          </a:solidFill>
                        </a:ln>
                        <a:latin typeface="Cambria Math" panose="02040503050406030204" pitchFamily="18" charset="0"/>
                      </a:rPr>
                      <m:t> </m:t>
                    </m:r>
                  </m:oMath>
                </a14:m>
                <a:r>
                  <a:rPr lang="en-AU" sz="3200" dirty="0">
                    <a:ln>
                      <a:solidFill>
                        <a:schemeClr val="accent1"/>
                      </a:solidFill>
                    </a:ln>
                  </a:rPr>
                  <a:t> </a:t>
                </a:r>
                <a14:m>
                  <m:oMath xmlns:m="http://schemas.openxmlformats.org/officeDocument/2006/math">
                    <m:nary>
                      <m:naryPr>
                        <m:chr m:val="∑"/>
                        <m:ctrlPr>
                          <a:rPr lang="en-AU" sz="3200" b="0" i="1" smtClean="0">
                            <a:ln>
                              <a:solidFill>
                                <a:srgbClr val="0070C0"/>
                              </a:solidFill>
                            </a:ln>
                            <a:latin typeface="Cambria Math" panose="02040503050406030204" pitchFamily="18" charset="0"/>
                          </a:rPr>
                        </m:ctrlPr>
                      </m:naryPr>
                      <m:sub>
                        <m:r>
                          <a:rPr lang="en-AU" sz="3200" b="0" i="1" smtClean="0">
                            <a:ln>
                              <a:solidFill>
                                <a:srgbClr val="0070C0"/>
                              </a:solidFill>
                            </a:ln>
                            <a:latin typeface="Cambria Math" panose="02040503050406030204" pitchFamily="18" charset="0"/>
                          </a:rPr>
                          <m:t>𝑗</m:t>
                        </m:r>
                      </m:sub>
                      <m:sup>
                        <m:r>
                          <a:rPr lang="en-AU" sz="3200" b="0" i="1" smtClean="0">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endParaRPr lang="en-AU" sz="3200" dirty="0"/>
              </a:p>
            </p:txBody>
          </p:sp>
        </mc:Choice>
        <mc:Fallback xmlns="">
          <p:sp>
            <p:nvSpPr>
              <p:cNvPr id="8" name="TextBox 7">
                <a:extLst>
                  <a:ext uri="{FF2B5EF4-FFF2-40B4-BE49-F238E27FC236}">
                    <a16:creationId xmlns:a16="http://schemas.microsoft.com/office/drawing/2014/main" id="{CD649C8E-2D13-024D-A272-285222B0BF45}"/>
                  </a:ext>
                </a:extLst>
              </p:cNvPr>
              <p:cNvSpPr txBox="1">
                <a:spLocks noRot="1" noChangeAspect="1" noMove="1" noResize="1" noEditPoints="1" noAdjustHandles="1" noChangeArrowheads="1" noChangeShapeType="1" noTextEdit="1"/>
              </p:cNvSpPr>
              <p:nvPr/>
            </p:nvSpPr>
            <p:spPr>
              <a:xfrm>
                <a:off x="1143662" y="1455335"/>
                <a:ext cx="7172156" cy="1191288"/>
              </a:xfrm>
              <a:prstGeom prst="rect">
                <a:avLst/>
              </a:prstGeom>
              <a:blipFill>
                <a:blip r:embed="rId3"/>
                <a:stretch>
                  <a:fillRect l="-2124" t="-6316" r="-531" b="-4211"/>
                </a:stretch>
              </a:blipFill>
            </p:spPr>
            <p:txBody>
              <a:bodyPr/>
              <a:lstStyle/>
              <a:p>
                <a:r>
                  <a:rPr lang="en-AU">
                    <a:noFill/>
                  </a:rPr>
                  <a:t> </a:t>
                </a:r>
              </a:p>
            </p:txBody>
          </p:sp>
        </mc:Fallback>
      </mc:AlternateContent>
      <p:sp>
        <p:nvSpPr>
          <p:cNvPr id="4" name="Left Brace 3">
            <a:extLst>
              <a:ext uri="{FF2B5EF4-FFF2-40B4-BE49-F238E27FC236}">
                <a16:creationId xmlns:a16="http://schemas.microsoft.com/office/drawing/2014/main" id="{C92B8A8D-4DC0-BD4D-9413-BFDC2C3B715F}"/>
              </a:ext>
            </a:extLst>
          </p:cNvPr>
          <p:cNvSpPr/>
          <p:nvPr/>
        </p:nvSpPr>
        <p:spPr>
          <a:xfrm rot="16200000">
            <a:off x="2044624" y="1927877"/>
            <a:ext cx="547025" cy="19845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 name="Left Brace 9">
            <a:extLst>
              <a:ext uri="{FF2B5EF4-FFF2-40B4-BE49-F238E27FC236}">
                <a16:creationId xmlns:a16="http://schemas.microsoft.com/office/drawing/2014/main" id="{E1A9AFFD-0A88-274B-BB32-19FA3AFF4904}"/>
              </a:ext>
            </a:extLst>
          </p:cNvPr>
          <p:cNvSpPr/>
          <p:nvPr/>
        </p:nvSpPr>
        <p:spPr>
          <a:xfrm rot="16200000">
            <a:off x="4647021" y="2462933"/>
            <a:ext cx="547025" cy="9143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 name="TextBox 5">
            <a:extLst>
              <a:ext uri="{FF2B5EF4-FFF2-40B4-BE49-F238E27FC236}">
                <a16:creationId xmlns:a16="http://schemas.microsoft.com/office/drawing/2014/main" id="{DF09A8CF-85B9-A848-AD0B-7D923450D2E8}"/>
              </a:ext>
            </a:extLst>
          </p:cNvPr>
          <p:cNvSpPr txBox="1"/>
          <p:nvPr/>
        </p:nvSpPr>
        <p:spPr>
          <a:xfrm>
            <a:off x="1779767" y="3442125"/>
            <a:ext cx="1364476" cy="461665"/>
          </a:xfrm>
          <a:prstGeom prst="rect">
            <a:avLst/>
          </a:prstGeom>
          <a:noFill/>
        </p:spPr>
        <p:txBody>
          <a:bodyPr wrap="none" rtlCol="0">
            <a:spAutoFit/>
          </a:bodyPr>
          <a:lstStyle/>
          <a:p>
            <a:r>
              <a:rPr lang="en-AU" sz="2400" b="1" dirty="0">
                <a:solidFill>
                  <a:srgbClr val="C00000"/>
                </a:solidFill>
              </a:rPr>
              <a:t>Model fit</a:t>
            </a:r>
          </a:p>
        </p:txBody>
      </p:sp>
      <p:sp>
        <p:nvSpPr>
          <p:cNvPr id="12" name="TextBox 11">
            <a:extLst>
              <a:ext uri="{FF2B5EF4-FFF2-40B4-BE49-F238E27FC236}">
                <a16:creationId xmlns:a16="http://schemas.microsoft.com/office/drawing/2014/main" id="{0C9708B1-35CB-2344-9487-ABF273A2BBD8}"/>
              </a:ext>
            </a:extLst>
          </p:cNvPr>
          <p:cNvSpPr txBox="1"/>
          <p:nvPr/>
        </p:nvSpPr>
        <p:spPr>
          <a:xfrm>
            <a:off x="4330651" y="3378313"/>
            <a:ext cx="3475503" cy="461665"/>
          </a:xfrm>
          <a:prstGeom prst="rect">
            <a:avLst/>
          </a:prstGeom>
          <a:noFill/>
        </p:spPr>
        <p:txBody>
          <a:bodyPr wrap="none" rtlCol="0">
            <a:spAutoFit/>
          </a:bodyPr>
          <a:lstStyle/>
          <a:p>
            <a:r>
              <a:rPr lang="en-AU" sz="2400" b="1" dirty="0">
                <a:solidFill>
                  <a:schemeClr val="accent4"/>
                </a:solidFill>
              </a:rPr>
              <a:t>Penalize large coefficients</a:t>
            </a:r>
          </a:p>
        </p:txBody>
      </p:sp>
      <p:cxnSp>
        <p:nvCxnSpPr>
          <p:cNvPr id="11" name="Straight Arrow Connector 10">
            <a:extLst>
              <a:ext uri="{FF2B5EF4-FFF2-40B4-BE49-F238E27FC236}">
                <a16:creationId xmlns:a16="http://schemas.microsoft.com/office/drawing/2014/main" id="{8DCCD8CC-5664-6647-BE0B-93F4ED0DBA81}"/>
              </a:ext>
            </a:extLst>
          </p:cNvPr>
          <p:cNvCxnSpPr>
            <a:cxnSpLocks/>
          </p:cNvCxnSpPr>
          <p:nvPr/>
        </p:nvCxnSpPr>
        <p:spPr>
          <a:xfrm flipV="1">
            <a:off x="3794266" y="2646619"/>
            <a:ext cx="331136" cy="1026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475EBE3-2E6B-2E4A-9E35-DFD0F04B1CAE}"/>
              </a:ext>
            </a:extLst>
          </p:cNvPr>
          <p:cNvSpPr txBox="1"/>
          <p:nvPr/>
        </p:nvSpPr>
        <p:spPr>
          <a:xfrm>
            <a:off x="2573567" y="3837907"/>
            <a:ext cx="3103670" cy="461665"/>
          </a:xfrm>
          <a:prstGeom prst="rect">
            <a:avLst/>
          </a:prstGeom>
          <a:noFill/>
        </p:spPr>
        <p:txBody>
          <a:bodyPr wrap="none" rtlCol="0">
            <a:spAutoFit/>
          </a:bodyPr>
          <a:lstStyle/>
          <a:p>
            <a:r>
              <a:rPr lang="en-AU" sz="2400" b="1" dirty="0">
                <a:solidFill>
                  <a:schemeClr val="accent1"/>
                </a:solidFill>
              </a:rPr>
              <a:t>Controlling parameter!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131D82F-1B04-D24B-B510-E9534D5EDEA6}"/>
                  </a:ext>
                </a:extLst>
              </p:cNvPr>
              <p:cNvSpPr txBox="1"/>
              <p:nvPr/>
            </p:nvSpPr>
            <p:spPr>
              <a:xfrm>
                <a:off x="532041" y="4404647"/>
                <a:ext cx="11127918" cy="2167132"/>
              </a:xfrm>
              <a:prstGeom prst="rect">
                <a:avLst/>
              </a:prstGeom>
              <a:noFill/>
            </p:spPr>
            <p:txBody>
              <a:bodyPr wrap="square" rtlCol="0">
                <a:spAutoFit/>
              </a:bodyPr>
              <a:lstStyle/>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Sup>
                          <m:sSubSupPr>
                            <m:ctrlPr>
                              <a:rPr lang="en-AU" sz="3200" i="1">
                                <a:ln>
                                  <a:solidFill>
                                    <a:srgbClr val="0070C0"/>
                                  </a:solidFill>
                                </a:ln>
                                <a:latin typeface="Cambria Math" panose="02040503050406030204" pitchFamily="18" charset="0"/>
                              </a:rPr>
                            </m:ctrlPr>
                          </m:sSubSupPr>
                          <m:e>
                            <m:r>
                              <a:rPr lang="en-AU" sz="3200" i="1">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2</m:t>
                            </m:r>
                          </m:sup>
                        </m:sSubSup>
                      </m:e>
                    </m:nary>
                  </m:oMath>
                </a14:m>
                <a:r>
                  <a:rPr lang="en-AU" sz="3200" dirty="0"/>
                  <a:t>  = </a:t>
                </a:r>
                <a:r>
                  <a:rPr lang="en-AU" sz="3200" b="1" dirty="0"/>
                  <a:t>ridge regression</a:t>
                </a:r>
                <a:r>
                  <a:rPr lang="en-AU" sz="3200" dirty="0"/>
                  <a:t>, works with highly correlated variables</a:t>
                </a:r>
              </a:p>
              <a:p>
                <a:endParaRPr lang="en-AU" sz="3200" i="1" dirty="0">
                  <a:ln>
                    <a:solidFill>
                      <a:srgbClr val="0070C0"/>
                    </a:solidFill>
                  </a:ln>
                  <a:latin typeface="Cambria Math" panose="02040503050406030204" pitchFamily="18" charset="0"/>
                </a:endParaRPr>
              </a:p>
              <a:p>
                <a14:m>
                  <m:oMath xmlns:m="http://schemas.openxmlformats.org/officeDocument/2006/math">
                    <m:nary>
                      <m:naryPr>
                        <m:chr m:val="∑"/>
                        <m:ctrlPr>
                          <a:rPr lang="en-AU" sz="3200" i="1" smtClean="0">
                            <a:ln>
                              <a:solidFill>
                                <a:srgbClr val="0070C0"/>
                              </a:solidFill>
                            </a:ln>
                            <a:latin typeface="Cambria Math" panose="02040503050406030204" pitchFamily="18" charset="0"/>
                          </a:rPr>
                        </m:ctrlPr>
                      </m:naryPr>
                      <m:sub>
                        <m:r>
                          <a:rPr lang="en-AU" sz="3200" i="1">
                            <a:ln>
                              <a:solidFill>
                                <a:srgbClr val="0070C0"/>
                              </a:solidFill>
                            </a:ln>
                            <a:latin typeface="Cambria Math" panose="02040503050406030204" pitchFamily="18" charset="0"/>
                          </a:rPr>
                          <m:t>𝑗</m:t>
                        </m:r>
                      </m:sub>
                      <m:sup>
                        <m:r>
                          <a:rPr lang="en-AU" sz="3200" i="1">
                            <a:ln>
                              <a:solidFill>
                                <a:srgbClr val="0070C0"/>
                              </a:solidFill>
                            </a:ln>
                            <a:latin typeface="Cambria Math" panose="02040503050406030204" pitchFamily="18" charset="0"/>
                          </a:rPr>
                          <m:t>𝑝</m:t>
                        </m:r>
                      </m:sup>
                      <m:e>
                        <m:sSub>
                          <m:sSubPr>
                            <m:ctrlPr>
                              <a:rPr lang="en-AU" sz="3200" b="0" i="1" smtClean="0">
                                <a:ln>
                                  <a:solidFill>
                                    <a:srgbClr val="0070C0"/>
                                  </a:solidFill>
                                </a:ln>
                                <a:latin typeface="Cambria Math" panose="02040503050406030204" pitchFamily="18" charset="0"/>
                              </a:rPr>
                            </m:ctrlPr>
                          </m:sSubPr>
                          <m:e>
                            <m:r>
                              <a:rPr lang="en-AU" sz="3200" b="0" i="1" smtClean="0">
                                <a:ln>
                                  <a:solidFill>
                                    <a:srgbClr val="0070C0"/>
                                  </a:solidFill>
                                </a:ln>
                                <a:latin typeface="Cambria Math" panose="02040503050406030204" pitchFamily="18" charset="0"/>
                              </a:rPr>
                              <m:t>|</m:t>
                            </m:r>
                            <m:r>
                              <a:rPr lang="en-AU" sz="3200" b="0" i="1" smtClean="0">
                                <a:ln>
                                  <a:solidFill>
                                    <a:srgbClr val="0070C0"/>
                                  </a:solidFill>
                                </a:ln>
                                <a:latin typeface="Cambria Math" panose="02040503050406030204" pitchFamily="18" charset="0"/>
                              </a:rPr>
                              <m:t>𝛽</m:t>
                            </m:r>
                          </m:e>
                          <m:sub>
                            <m:r>
                              <a:rPr lang="en-AU" sz="3200" b="0" i="1" smtClean="0">
                                <a:ln>
                                  <a:solidFill>
                                    <a:srgbClr val="0070C0"/>
                                  </a:solidFill>
                                </a:ln>
                                <a:latin typeface="Cambria Math" panose="02040503050406030204" pitchFamily="18" charset="0"/>
                              </a:rPr>
                              <m:t>𝑗</m:t>
                            </m:r>
                          </m:sub>
                        </m:sSub>
                        <m:r>
                          <a:rPr lang="en-AU" sz="3200" b="0" i="1" smtClean="0">
                            <a:ln>
                              <a:solidFill>
                                <a:srgbClr val="0070C0"/>
                              </a:solidFill>
                            </a:ln>
                            <a:latin typeface="Cambria Math" panose="02040503050406030204" pitchFamily="18" charset="0"/>
                          </a:rPr>
                          <m:t>|</m:t>
                        </m:r>
                      </m:e>
                    </m:nary>
                  </m:oMath>
                </a14:m>
                <a:r>
                  <a:rPr lang="en-AU" sz="3200" dirty="0"/>
                  <a:t>  = </a:t>
                </a:r>
                <a:r>
                  <a:rPr lang="en-AU" sz="3200" b="1" dirty="0"/>
                  <a:t>lasso</a:t>
                </a:r>
                <a:r>
                  <a:rPr lang="en-AU" sz="3200" dirty="0"/>
                  <a:t>, force unimportant variables to have </a:t>
                </a:r>
                <a14:m>
                  <m:oMath xmlns:m="http://schemas.openxmlformats.org/officeDocument/2006/math">
                    <m:r>
                      <a:rPr lang="en-AU" sz="3200" i="1">
                        <a:latin typeface="Cambria Math" panose="02040503050406030204" pitchFamily="18" charset="0"/>
                      </a:rPr>
                      <m:t>𝛽</m:t>
                    </m:r>
                  </m:oMath>
                </a14:m>
                <a:r>
                  <a:rPr lang="en-AU" sz="3200" dirty="0"/>
                  <a:t>=0</a:t>
                </a:r>
              </a:p>
              <a:p>
                <a:endParaRPr lang="en-AU" sz="2400" dirty="0"/>
              </a:p>
            </p:txBody>
          </p:sp>
        </mc:Choice>
        <mc:Fallback xmlns="">
          <p:sp>
            <p:nvSpPr>
              <p:cNvPr id="14" name="TextBox 13">
                <a:extLst>
                  <a:ext uri="{FF2B5EF4-FFF2-40B4-BE49-F238E27FC236}">
                    <a16:creationId xmlns:a16="http://schemas.microsoft.com/office/drawing/2014/main" id="{9131D82F-1B04-D24B-B510-E9534D5EDEA6}"/>
                  </a:ext>
                </a:extLst>
              </p:cNvPr>
              <p:cNvSpPr txBox="1">
                <a:spLocks noRot="1" noChangeAspect="1" noMove="1" noResize="1" noEditPoints="1" noAdjustHandles="1" noChangeArrowheads="1" noChangeShapeType="1" noTextEdit="1"/>
              </p:cNvSpPr>
              <p:nvPr/>
            </p:nvSpPr>
            <p:spPr>
              <a:xfrm>
                <a:off x="532041" y="4404647"/>
                <a:ext cx="11127918" cy="2167132"/>
              </a:xfrm>
              <a:prstGeom prst="rect">
                <a:avLst/>
              </a:prstGeom>
              <a:blipFill>
                <a:blip r:embed="rId4"/>
                <a:stretch>
                  <a:fillRect t="-2339"/>
                </a:stretch>
              </a:blipFill>
            </p:spPr>
            <p:txBody>
              <a:bodyPr/>
              <a:lstStyle/>
              <a:p>
                <a:r>
                  <a:rPr lang="en-AU">
                    <a:noFill/>
                  </a:rPr>
                  <a:t> </a:t>
                </a:r>
              </a:p>
            </p:txBody>
          </p:sp>
        </mc:Fallback>
      </mc:AlternateContent>
    </p:spTree>
    <p:extLst>
      <p:ext uri="{BB962C8B-B14F-4D97-AF65-F5344CB8AC3E}">
        <p14:creationId xmlns:p14="http://schemas.microsoft.com/office/powerpoint/2010/main" val="3909047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Decision tree</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Easy to visualise</a:t>
            </a:r>
          </a:p>
          <a:p>
            <a:r>
              <a:rPr lang="en-AU" dirty="0"/>
              <a:t>Con:</a:t>
            </a:r>
          </a:p>
          <a:p>
            <a:pPr lvl="1"/>
            <a:r>
              <a:rPr lang="en-AU" dirty="0"/>
              <a:t>Tend to under or overfit</a:t>
            </a:r>
          </a:p>
          <a:p>
            <a:pPr lvl="1"/>
            <a:r>
              <a:rPr lang="en-AU" dirty="0"/>
              <a:t>Very sensitive to small changes in</a:t>
            </a:r>
            <a:br>
              <a:rPr lang="en-AU" dirty="0"/>
            </a:br>
            <a:r>
              <a:rPr lang="en-AU" dirty="0"/>
              <a:t>the data</a:t>
            </a:r>
            <a:br>
              <a:rPr lang="en-AU" dirty="0"/>
            </a:br>
            <a:endParaRPr lang="en-AU" dirty="0"/>
          </a:p>
          <a:p>
            <a:pPr marL="457200" lvl="1" indent="0">
              <a:buNone/>
            </a:pPr>
            <a:endParaRPr lang="en-AU" dirty="0"/>
          </a:p>
        </p:txBody>
      </p:sp>
      <p:pic>
        <p:nvPicPr>
          <p:cNvPr id="11266" name="Picture 2">
            <a:extLst>
              <a:ext uri="{FF2B5EF4-FFF2-40B4-BE49-F238E27FC236}">
                <a16:creationId xmlns:a16="http://schemas.microsoft.com/office/drawing/2014/main" id="{30CAF1D5-50D7-8F48-BED4-DC5589641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102" y="365125"/>
            <a:ext cx="5803900" cy="6007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60E69E-C546-0146-90DE-D2166DEFE14E}"/>
              </a:ext>
            </a:extLst>
          </p:cNvPr>
          <p:cNvSpPr txBox="1"/>
          <p:nvPr/>
        </p:nvSpPr>
        <p:spPr>
          <a:xfrm>
            <a:off x="7066721" y="5915353"/>
            <a:ext cx="6102626" cy="523220"/>
          </a:xfrm>
          <a:prstGeom prst="rect">
            <a:avLst/>
          </a:prstGeom>
          <a:noFill/>
        </p:spPr>
        <p:txBody>
          <a:bodyPr wrap="square">
            <a:spAutoFit/>
          </a:bodyPr>
          <a:lstStyle/>
          <a:p>
            <a:r>
              <a:rPr lang="en-AU" sz="1400" dirty="0"/>
              <a:t>By </a:t>
            </a:r>
            <a:r>
              <a:rPr lang="en-AU" sz="1400" dirty="0" err="1"/>
              <a:t>Gilgoldm</a:t>
            </a:r>
            <a:r>
              <a:rPr lang="en-AU" sz="1400" dirty="0"/>
              <a:t> - Own work, CC BY-SA 4.0, https://</a:t>
            </a:r>
            <a:r>
              <a:rPr lang="en-AU" sz="1400" dirty="0" err="1"/>
              <a:t>commons.wikimedia.org</a:t>
            </a:r>
            <a:r>
              <a:rPr lang="en-AU" sz="1400" dirty="0"/>
              <a:t>/w/</a:t>
            </a:r>
            <a:r>
              <a:rPr lang="en-AU" sz="1400" dirty="0" err="1"/>
              <a:t>index.php?curid</a:t>
            </a:r>
            <a:r>
              <a:rPr lang="en-AU" sz="1400" dirty="0"/>
              <a:t>=90405437</a:t>
            </a:r>
          </a:p>
        </p:txBody>
      </p:sp>
    </p:spTree>
    <p:extLst>
      <p:ext uri="{BB962C8B-B14F-4D97-AF65-F5344CB8AC3E}">
        <p14:creationId xmlns:p14="http://schemas.microsoft.com/office/powerpoint/2010/main" val="2889977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Random Forest</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normAutofit/>
          </a:bodyPr>
          <a:lstStyle/>
          <a:p>
            <a:r>
              <a:rPr lang="en-AU" dirty="0"/>
              <a:t>Pros: </a:t>
            </a:r>
          </a:p>
          <a:p>
            <a:pPr lvl="1"/>
            <a:r>
              <a:rPr lang="en-AU" dirty="0"/>
              <a:t>Very flexible modelling family</a:t>
            </a:r>
          </a:p>
          <a:p>
            <a:pPr lvl="1"/>
            <a:r>
              <a:rPr lang="en-AU" dirty="0"/>
              <a:t>Make no assumptions about </a:t>
            </a:r>
            <a:br>
              <a:rPr lang="en-AU" dirty="0"/>
            </a:br>
            <a:r>
              <a:rPr lang="en-AU" dirty="0"/>
              <a:t>relationship between features </a:t>
            </a:r>
            <a:br>
              <a:rPr lang="en-AU" dirty="0"/>
            </a:br>
            <a:r>
              <a:rPr lang="en-AU" dirty="0"/>
              <a:t>and target</a:t>
            </a:r>
          </a:p>
          <a:p>
            <a:pPr lvl="1"/>
            <a:r>
              <a:rPr lang="en-AU" dirty="0"/>
              <a:t>Robust and often accurate</a:t>
            </a:r>
          </a:p>
          <a:p>
            <a:pPr lvl="1"/>
            <a:r>
              <a:rPr lang="en-AU" dirty="0"/>
              <a:t>Insensitive to most parameters</a:t>
            </a:r>
          </a:p>
          <a:p>
            <a:r>
              <a:rPr lang="en-AU" dirty="0"/>
              <a:t>Con:</a:t>
            </a:r>
          </a:p>
          <a:p>
            <a:pPr lvl="1"/>
            <a:r>
              <a:rPr lang="en-AU" dirty="0"/>
              <a:t>Hard to interpret</a:t>
            </a:r>
            <a:br>
              <a:rPr lang="en-AU" dirty="0"/>
            </a:br>
            <a:endParaRPr lang="en-AU" dirty="0"/>
          </a:p>
          <a:p>
            <a:pPr marL="457200" lvl="1" indent="0">
              <a:buNone/>
            </a:pPr>
            <a:endParaRPr lang="en-AU" dirty="0"/>
          </a:p>
        </p:txBody>
      </p:sp>
      <p:sp>
        <p:nvSpPr>
          <p:cNvPr id="6" name="TextBox 5">
            <a:extLst>
              <a:ext uri="{FF2B5EF4-FFF2-40B4-BE49-F238E27FC236}">
                <a16:creationId xmlns:a16="http://schemas.microsoft.com/office/drawing/2014/main" id="{6D60E69E-C546-0146-90DE-D2166DEFE14E}"/>
              </a:ext>
            </a:extLst>
          </p:cNvPr>
          <p:cNvSpPr txBox="1"/>
          <p:nvPr/>
        </p:nvSpPr>
        <p:spPr>
          <a:xfrm>
            <a:off x="6020560" y="5724270"/>
            <a:ext cx="6102626" cy="738664"/>
          </a:xfrm>
          <a:prstGeom prst="rect">
            <a:avLst/>
          </a:prstGeom>
          <a:noFill/>
        </p:spPr>
        <p:txBody>
          <a:bodyPr wrap="square">
            <a:spAutoFit/>
          </a:bodyPr>
          <a:lstStyle/>
          <a:p>
            <a:r>
              <a:rPr lang="en-AU" sz="1400" dirty="0"/>
              <a:t>By Venkata Jagannath - https://</a:t>
            </a:r>
            <a:r>
              <a:rPr lang="en-AU" sz="1400" dirty="0" err="1"/>
              <a:t>community.tibco.com</a:t>
            </a:r>
            <a:r>
              <a:rPr lang="en-AU" sz="1400" dirty="0"/>
              <a:t>/wiki/random-forest-template-</a:t>
            </a:r>
            <a:r>
              <a:rPr lang="en-AU" sz="1400" dirty="0" err="1"/>
              <a:t>tibco</a:t>
            </a:r>
            <a:r>
              <a:rPr lang="en-AU" sz="1400" dirty="0"/>
              <a:t>-</a:t>
            </a:r>
            <a:r>
              <a:rPr lang="en-AU" sz="1400" dirty="0" err="1"/>
              <a:t>spotfirer</a:t>
            </a:r>
            <a:r>
              <a:rPr lang="en-AU" sz="1400" dirty="0"/>
              <a:t>-wiki-page, CC BY-SA 4.0, https://</a:t>
            </a:r>
            <a:r>
              <a:rPr lang="en-AU" sz="1400" dirty="0" err="1"/>
              <a:t>commons.wikimedia.org</a:t>
            </a:r>
            <a:r>
              <a:rPr lang="en-AU" sz="1400" dirty="0"/>
              <a:t>/w/</a:t>
            </a:r>
            <a:r>
              <a:rPr lang="en-AU" sz="1400" dirty="0" err="1"/>
              <a:t>index.php?curid</a:t>
            </a:r>
            <a:r>
              <a:rPr lang="en-AU" sz="1400" dirty="0"/>
              <a:t>=68995764</a:t>
            </a:r>
          </a:p>
        </p:txBody>
      </p:sp>
      <p:pic>
        <p:nvPicPr>
          <p:cNvPr id="14338" name="Picture 2">
            <a:extLst>
              <a:ext uri="{FF2B5EF4-FFF2-40B4-BE49-F238E27FC236}">
                <a16:creationId xmlns:a16="http://schemas.microsoft.com/office/drawing/2014/main" id="{2C1276CC-E91C-CC4C-B99D-6E7F1C3A9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31" y="1526421"/>
            <a:ext cx="5520589" cy="4140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043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dirty="0"/>
              <a:t>Neural network and Deep learning</a:t>
            </a:r>
          </a:p>
        </p:txBody>
      </p:sp>
      <p:pic>
        <p:nvPicPr>
          <p:cNvPr id="16386" name="Picture 2">
            <a:extLst>
              <a:ext uri="{FF2B5EF4-FFF2-40B4-BE49-F238E27FC236}">
                <a16:creationId xmlns:a16="http://schemas.microsoft.com/office/drawing/2014/main" id="{16E9ED84-DDF8-DC46-8609-4096A4581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226" y="1503555"/>
            <a:ext cx="9402417" cy="34585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EEB2510-7DC3-5441-8F09-FA98CE4E8887}"/>
              </a:ext>
            </a:extLst>
          </p:cNvPr>
          <p:cNvSpPr txBox="1"/>
          <p:nvPr/>
        </p:nvSpPr>
        <p:spPr>
          <a:xfrm>
            <a:off x="997226" y="5184066"/>
            <a:ext cx="12261574" cy="1477328"/>
          </a:xfrm>
          <a:prstGeom prst="rect">
            <a:avLst/>
          </a:prstGeom>
          <a:noFill/>
        </p:spPr>
        <p:txBody>
          <a:bodyPr wrap="square" rtlCol="0">
            <a:spAutoFit/>
          </a:bodyPr>
          <a:lstStyle/>
          <a:p>
            <a:r>
              <a:rPr lang="en-AU" dirty="0"/>
              <a:t>Naively think of stacks of linear models that feed into one another</a:t>
            </a:r>
          </a:p>
          <a:p>
            <a:endParaRPr lang="en-AU" dirty="0"/>
          </a:p>
          <a:p>
            <a:r>
              <a:rPr lang="en-AU" dirty="0"/>
              <a:t>Deep learning is specific configurations of neural networks with many layers of classifiers that feed into each other. </a:t>
            </a:r>
          </a:p>
          <a:p>
            <a:r>
              <a:rPr lang="en-AU" dirty="0"/>
              <a:t>Typically requires very large sets of data. </a:t>
            </a:r>
          </a:p>
          <a:p>
            <a:r>
              <a:rPr lang="en-AU" dirty="0"/>
              <a:t>Can have millions (or billions) or parameters.  </a:t>
            </a:r>
          </a:p>
        </p:txBody>
      </p:sp>
    </p:spTree>
    <p:extLst>
      <p:ext uri="{BB962C8B-B14F-4D97-AF65-F5344CB8AC3E}">
        <p14:creationId xmlns:p14="http://schemas.microsoft.com/office/powerpoint/2010/main" val="2076273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49ED-0229-A2E5-F939-419D44B9B090}"/>
              </a:ext>
            </a:extLst>
          </p:cNvPr>
          <p:cNvSpPr>
            <a:spLocks noGrp="1"/>
          </p:cNvSpPr>
          <p:nvPr>
            <p:ph type="title"/>
          </p:nvPr>
        </p:nvSpPr>
        <p:spPr/>
        <p:txBody>
          <a:bodyPr/>
          <a:lstStyle/>
          <a:p>
            <a:r>
              <a:rPr lang="en-AU" dirty="0"/>
              <a:t>What you will not learn</a:t>
            </a:r>
          </a:p>
        </p:txBody>
      </p:sp>
      <p:sp>
        <p:nvSpPr>
          <p:cNvPr id="3" name="Content Placeholder 2">
            <a:extLst>
              <a:ext uri="{FF2B5EF4-FFF2-40B4-BE49-F238E27FC236}">
                <a16:creationId xmlns:a16="http://schemas.microsoft.com/office/drawing/2014/main" id="{E6A87533-6862-10DC-6528-6C5C63F64B71}"/>
              </a:ext>
            </a:extLst>
          </p:cNvPr>
          <p:cNvSpPr>
            <a:spLocks noGrp="1"/>
          </p:cNvSpPr>
          <p:nvPr>
            <p:ph idx="1"/>
          </p:nvPr>
        </p:nvSpPr>
        <p:spPr/>
        <p:txBody>
          <a:bodyPr/>
          <a:lstStyle/>
          <a:p>
            <a:pPr marL="342900" indent="-342900">
              <a:buFont typeface="Arial" panose="020B0604020202020204" pitchFamily="34" charset="0"/>
              <a:buChar char="•"/>
            </a:pPr>
            <a:r>
              <a:rPr lang="en-AU" sz="2400" dirty="0"/>
              <a:t>Algorithms underpinning machine learning models</a:t>
            </a:r>
          </a:p>
          <a:p>
            <a:pPr marL="342900" indent="-342900">
              <a:buFont typeface="Arial" panose="020B0604020202020204" pitchFamily="34" charset="0"/>
              <a:buChar char="•"/>
            </a:pPr>
            <a:r>
              <a:rPr lang="en-AU" sz="2400" dirty="0"/>
              <a:t>Anything that is not supervised (reinforcement learning, unsupervised learning)</a:t>
            </a:r>
          </a:p>
          <a:p>
            <a:pPr marL="342900" indent="-342900">
              <a:buFont typeface="Arial" panose="020B0604020202020204" pitchFamily="34" charset="0"/>
              <a:buChar char="•"/>
            </a:pPr>
            <a:r>
              <a:rPr lang="en-AU" sz="2400" dirty="0"/>
              <a:t>How to run the latest and greatest deep-learning/AI models </a:t>
            </a:r>
          </a:p>
          <a:p>
            <a:pPr marL="342900" indent="-342900">
              <a:buFont typeface="Arial" panose="020B0604020202020204" pitchFamily="34" charset="0"/>
              <a:buChar char="•"/>
            </a:pPr>
            <a:r>
              <a:rPr lang="en-AU" sz="2400" dirty="0"/>
              <a:t>Details around data cleaning, engineering, organisation</a:t>
            </a:r>
          </a:p>
        </p:txBody>
      </p:sp>
      <p:sp>
        <p:nvSpPr>
          <p:cNvPr id="4" name="Slide Number Placeholder 3">
            <a:extLst>
              <a:ext uri="{FF2B5EF4-FFF2-40B4-BE49-F238E27FC236}">
                <a16:creationId xmlns:a16="http://schemas.microsoft.com/office/drawing/2014/main" id="{7175716B-69BB-731E-09F5-E6F634B48E02}"/>
              </a:ext>
            </a:extLst>
          </p:cNvPr>
          <p:cNvSpPr>
            <a:spLocks noGrp="1"/>
          </p:cNvSpPr>
          <p:nvPr>
            <p:ph type="sldNum" sz="quarter" idx="12"/>
          </p:nvPr>
        </p:nvSpPr>
        <p:spPr/>
        <p:txBody>
          <a:bodyPr/>
          <a:lstStyle/>
          <a:p>
            <a:fld id="{DC22DD25-61AE-413C-B4D2-EF2365C9B2E1}" type="slidenum">
              <a:rPr lang="en-AU" noProof="0" smtClean="0"/>
              <a:t>4</a:t>
            </a:fld>
            <a:endParaRPr lang="en-AU" noProof="0"/>
          </a:p>
        </p:txBody>
      </p:sp>
    </p:spTree>
    <p:extLst>
      <p:ext uri="{BB962C8B-B14F-4D97-AF65-F5344CB8AC3E}">
        <p14:creationId xmlns:p14="http://schemas.microsoft.com/office/powerpoint/2010/main" val="3253701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609B-5A2A-1A39-ABEC-954CB1B87641}"/>
              </a:ext>
            </a:extLst>
          </p:cNvPr>
          <p:cNvSpPr>
            <a:spLocks noGrp="1"/>
          </p:cNvSpPr>
          <p:nvPr>
            <p:ph type="title"/>
          </p:nvPr>
        </p:nvSpPr>
        <p:spPr/>
        <p:txBody>
          <a:bodyPr/>
          <a:lstStyle/>
          <a:p>
            <a:r>
              <a:rPr lang="en-AU" dirty="0"/>
              <a:t>Cool models but when do these models help?</a:t>
            </a:r>
          </a:p>
        </p:txBody>
      </p:sp>
      <p:sp>
        <p:nvSpPr>
          <p:cNvPr id="4" name="TextBox 3">
            <a:extLst>
              <a:ext uri="{FF2B5EF4-FFF2-40B4-BE49-F238E27FC236}">
                <a16:creationId xmlns:a16="http://schemas.microsoft.com/office/drawing/2014/main" id="{21C70BBB-0F2F-5E5F-6D9D-EF9B38571C50}"/>
              </a:ext>
            </a:extLst>
          </p:cNvPr>
          <p:cNvSpPr txBox="1"/>
          <p:nvPr/>
        </p:nvSpPr>
        <p:spPr>
          <a:xfrm>
            <a:off x="1200151" y="2330728"/>
            <a:ext cx="2411942" cy="461665"/>
          </a:xfrm>
          <a:prstGeom prst="rect">
            <a:avLst/>
          </a:prstGeom>
          <a:noFill/>
        </p:spPr>
        <p:txBody>
          <a:bodyPr wrap="none" rtlCol="0">
            <a:spAutoFit/>
          </a:bodyPr>
          <a:lstStyle/>
          <a:p>
            <a:r>
              <a:rPr lang="en-AU" sz="2400" b="1" u="sng" dirty="0"/>
              <a:t>Data I have today</a:t>
            </a:r>
          </a:p>
        </p:txBody>
      </p:sp>
      <p:sp>
        <p:nvSpPr>
          <p:cNvPr id="5" name="TextBox 4">
            <a:extLst>
              <a:ext uri="{FF2B5EF4-FFF2-40B4-BE49-F238E27FC236}">
                <a16:creationId xmlns:a16="http://schemas.microsoft.com/office/drawing/2014/main" id="{8BF81BEA-AAF3-7ABC-A097-97B2C93D1361}"/>
              </a:ext>
            </a:extLst>
          </p:cNvPr>
          <p:cNvSpPr txBox="1"/>
          <p:nvPr/>
        </p:nvSpPr>
        <p:spPr>
          <a:xfrm>
            <a:off x="4400471" y="2155707"/>
            <a:ext cx="6063968" cy="461665"/>
          </a:xfrm>
          <a:prstGeom prst="rect">
            <a:avLst/>
          </a:prstGeom>
          <a:noFill/>
        </p:spPr>
        <p:txBody>
          <a:bodyPr wrap="none" rtlCol="0">
            <a:spAutoFit/>
          </a:bodyPr>
          <a:lstStyle/>
          <a:p>
            <a:r>
              <a:rPr lang="en-AU" sz="2400" b="1" u="sng" dirty="0"/>
              <a:t>Data I want my model to make predictions on </a:t>
            </a:r>
          </a:p>
        </p:txBody>
      </p:sp>
      <p:sp>
        <p:nvSpPr>
          <p:cNvPr id="6" name="Can 5">
            <a:extLst>
              <a:ext uri="{FF2B5EF4-FFF2-40B4-BE49-F238E27FC236}">
                <a16:creationId xmlns:a16="http://schemas.microsoft.com/office/drawing/2014/main" id="{1CEA0349-CB15-A0C5-2BA0-FE9B40033EDA}"/>
              </a:ext>
            </a:extLst>
          </p:cNvPr>
          <p:cNvSpPr/>
          <p:nvPr/>
        </p:nvSpPr>
        <p:spPr>
          <a:xfrm>
            <a:off x="1656203" y="2871787"/>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an 6">
            <a:extLst>
              <a:ext uri="{FF2B5EF4-FFF2-40B4-BE49-F238E27FC236}">
                <a16:creationId xmlns:a16="http://schemas.microsoft.com/office/drawing/2014/main" id="{DEC20F62-1D87-2E2D-5F5B-636BE25456E0}"/>
              </a:ext>
            </a:extLst>
          </p:cNvPr>
          <p:cNvSpPr/>
          <p:nvPr/>
        </p:nvSpPr>
        <p:spPr>
          <a:xfrm>
            <a:off x="8419264" y="2700060"/>
            <a:ext cx="1028700" cy="1042988"/>
          </a:xfrm>
          <a:prstGeom prst="can">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Can 7">
            <a:extLst>
              <a:ext uri="{FF2B5EF4-FFF2-40B4-BE49-F238E27FC236}">
                <a16:creationId xmlns:a16="http://schemas.microsoft.com/office/drawing/2014/main" id="{1D44FD77-D586-0BB0-C5B8-9EDA9BF653B8}"/>
              </a:ext>
            </a:extLst>
          </p:cNvPr>
          <p:cNvSpPr/>
          <p:nvPr/>
        </p:nvSpPr>
        <p:spPr>
          <a:xfrm>
            <a:off x="4775484" y="3842405"/>
            <a:ext cx="1028700" cy="1042988"/>
          </a:xfrm>
          <a:prstGeom prst="ca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Can 8">
            <a:extLst>
              <a:ext uri="{FF2B5EF4-FFF2-40B4-BE49-F238E27FC236}">
                <a16:creationId xmlns:a16="http://schemas.microsoft.com/office/drawing/2014/main" id="{0DB8B5B6-86E0-FED8-E064-28797176283A}"/>
              </a:ext>
            </a:extLst>
          </p:cNvPr>
          <p:cNvSpPr/>
          <p:nvPr/>
        </p:nvSpPr>
        <p:spPr>
          <a:xfrm>
            <a:off x="8419264" y="5006897"/>
            <a:ext cx="1028700" cy="1042988"/>
          </a:xfrm>
          <a:prstGeom prst="ca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highlight>
                <a:srgbClr val="800080"/>
              </a:highlight>
            </a:endParaRPr>
          </a:p>
        </p:txBody>
      </p:sp>
      <p:sp>
        <p:nvSpPr>
          <p:cNvPr id="10" name="TextBox 9">
            <a:extLst>
              <a:ext uri="{FF2B5EF4-FFF2-40B4-BE49-F238E27FC236}">
                <a16:creationId xmlns:a16="http://schemas.microsoft.com/office/drawing/2014/main" id="{B1189481-4A39-80C4-963F-BD6AAA858829}"/>
              </a:ext>
            </a:extLst>
          </p:cNvPr>
          <p:cNvSpPr txBox="1"/>
          <p:nvPr/>
        </p:nvSpPr>
        <p:spPr>
          <a:xfrm>
            <a:off x="5273871" y="2832965"/>
            <a:ext cx="2985754" cy="461665"/>
          </a:xfrm>
          <a:prstGeom prst="rect">
            <a:avLst/>
          </a:prstGeom>
          <a:noFill/>
        </p:spPr>
        <p:txBody>
          <a:bodyPr wrap="none" rtlCol="0">
            <a:spAutoFit/>
          </a:bodyPr>
          <a:lstStyle/>
          <a:p>
            <a:r>
              <a:rPr lang="en-AU" sz="2400" dirty="0"/>
              <a:t>Collected in the future</a:t>
            </a:r>
          </a:p>
        </p:txBody>
      </p:sp>
      <p:sp>
        <p:nvSpPr>
          <p:cNvPr id="11" name="TextBox 10">
            <a:extLst>
              <a:ext uri="{FF2B5EF4-FFF2-40B4-BE49-F238E27FC236}">
                <a16:creationId xmlns:a16="http://schemas.microsoft.com/office/drawing/2014/main" id="{BE77700D-824A-7D98-F750-4F2346D8B875}"/>
              </a:ext>
            </a:extLst>
          </p:cNvPr>
          <p:cNvSpPr txBox="1"/>
          <p:nvPr/>
        </p:nvSpPr>
        <p:spPr>
          <a:xfrm>
            <a:off x="6234520" y="4207789"/>
            <a:ext cx="4050211" cy="461665"/>
          </a:xfrm>
          <a:prstGeom prst="rect">
            <a:avLst/>
          </a:prstGeom>
          <a:noFill/>
        </p:spPr>
        <p:txBody>
          <a:bodyPr wrap="none" rtlCol="0">
            <a:spAutoFit/>
          </a:bodyPr>
          <a:lstStyle/>
          <a:p>
            <a:r>
              <a:rPr lang="en-AU" sz="2400" dirty="0"/>
              <a:t>Collected in a different country</a:t>
            </a:r>
          </a:p>
        </p:txBody>
      </p:sp>
      <p:sp>
        <p:nvSpPr>
          <p:cNvPr id="12" name="TextBox 11">
            <a:extLst>
              <a:ext uri="{FF2B5EF4-FFF2-40B4-BE49-F238E27FC236}">
                <a16:creationId xmlns:a16="http://schemas.microsoft.com/office/drawing/2014/main" id="{D586EB87-3A52-425D-1D96-0D0BA90166EE}"/>
              </a:ext>
            </a:extLst>
          </p:cNvPr>
          <p:cNvSpPr txBox="1"/>
          <p:nvPr/>
        </p:nvSpPr>
        <p:spPr>
          <a:xfrm>
            <a:off x="4341418" y="5235220"/>
            <a:ext cx="4077846" cy="830997"/>
          </a:xfrm>
          <a:prstGeom prst="rect">
            <a:avLst/>
          </a:prstGeom>
          <a:noFill/>
        </p:spPr>
        <p:txBody>
          <a:bodyPr wrap="square" rtlCol="0">
            <a:spAutoFit/>
          </a:bodyPr>
          <a:lstStyle/>
          <a:p>
            <a:r>
              <a:rPr lang="en-AU" sz="2400" dirty="0"/>
              <a:t>Collected with a different cohort design</a:t>
            </a:r>
          </a:p>
        </p:txBody>
      </p:sp>
      <p:sp>
        <p:nvSpPr>
          <p:cNvPr id="15" name="TextBox 14">
            <a:extLst>
              <a:ext uri="{FF2B5EF4-FFF2-40B4-BE49-F238E27FC236}">
                <a16:creationId xmlns:a16="http://schemas.microsoft.com/office/drawing/2014/main" id="{A32F6DD9-E0F6-626E-D4A2-A8666386FAA9}"/>
              </a:ext>
            </a:extLst>
          </p:cNvPr>
          <p:cNvSpPr txBox="1"/>
          <p:nvPr/>
        </p:nvSpPr>
        <p:spPr>
          <a:xfrm>
            <a:off x="905538" y="1265505"/>
            <a:ext cx="10657964" cy="954107"/>
          </a:xfrm>
          <a:prstGeom prst="rect">
            <a:avLst/>
          </a:prstGeom>
          <a:noFill/>
        </p:spPr>
        <p:txBody>
          <a:bodyPr wrap="square" rtlCol="0">
            <a:spAutoFit/>
          </a:bodyPr>
          <a:lstStyle/>
          <a:p>
            <a:r>
              <a:rPr lang="en-AU" sz="2800" dirty="0"/>
              <a:t>We want the models we create on a given set of data to work on the datasets we want to apply the models to</a:t>
            </a:r>
          </a:p>
        </p:txBody>
      </p:sp>
    </p:spTree>
    <p:extLst>
      <p:ext uri="{BB962C8B-B14F-4D97-AF65-F5344CB8AC3E}">
        <p14:creationId xmlns:p14="http://schemas.microsoft.com/office/powerpoint/2010/main" val="1094659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5C910-D433-8A4B-B2A2-94D1D7476031}"/>
              </a:ext>
            </a:extLst>
          </p:cNvPr>
          <p:cNvSpPr>
            <a:spLocks noGrp="1"/>
          </p:cNvSpPr>
          <p:nvPr>
            <p:ph type="title"/>
          </p:nvPr>
        </p:nvSpPr>
        <p:spPr/>
        <p:txBody>
          <a:bodyPr/>
          <a:lstStyle/>
          <a:p>
            <a:r>
              <a:rPr lang="en-AU" dirty="0"/>
              <a:t>Model complexity and overfitting</a:t>
            </a:r>
          </a:p>
        </p:txBody>
      </p:sp>
      <p:sp>
        <p:nvSpPr>
          <p:cNvPr id="3" name="Content Placeholder 2">
            <a:extLst>
              <a:ext uri="{FF2B5EF4-FFF2-40B4-BE49-F238E27FC236}">
                <a16:creationId xmlns:a16="http://schemas.microsoft.com/office/drawing/2014/main" id="{CCD366B6-5639-074A-9E70-FF65823E05B2}"/>
              </a:ext>
            </a:extLst>
          </p:cNvPr>
          <p:cNvSpPr>
            <a:spLocks noGrp="1"/>
          </p:cNvSpPr>
          <p:nvPr>
            <p:ph idx="1"/>
          </p:nvPr>
        </p:nvSpPr>
        <p:spPr>
          <a:xfrm>
            <a:off x="838200" y="1825625"/>
            <a:ext cx="6397487" cy="4351338"/>
          </a:xfrm>
        </p:spPr>
        <p:txBody>
          <a:bodyPr/>
          <a:lstStyle/>
          <a:p>
            <a:pPr marL="0" indent="0">
              <a:buNone/>
            </a:pPr>
            <a:r>
              <a:rPr lang="en-AU" dirty="0"/>
              <a:t>John von Neumann famously said</a:t>
            </a:r>
          </a:p>
          <a:p>
            <a:r>
              <a:rPr lang="en-AU" i="1" dirty="0"/>
              <a:t>“With four parameters I can fit an elephant, and with five I can make him wiggle his trunk.”</a:t>
            </a:r>
          </a:p>
          <a:p>
            <a:endParaRPr lang="en-AU" i="1" dirty="0"/>
          </a:p>
          <a:p>
            <a:r>
              <a:rPr lang="en-AU" dirty="0"/>
              <a:t>Increasing model expressivity and large data makes evaluation critical</a:t>
            </a:r>
          </a:p>
        </p:txBody>
      </p:sp>
      <p:pic>
        <p:nvPicPr>
          <p:cNvPr id="15362" name="Picture 2">
            <a:extLst>
              <a:ext uri="{FF2B5EF4-FFF2-40B4-BE49-F238E27FC236}">
                <a16:creationId xmlns:a16="http://schemas.microsoft.com/office/drawing/2014/main" id="{7EEEE876-E09C-BB4C-9B27-C3679E41E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503" y="1511300"/>
            <a:ext cx="5080000" cy="3835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C497C9-0681-D245-8CB2-22FE81C4AA20}"/>
              </a:ext>
            </a:extLst>
          </p:cNvPr>
          <p:cNvSpPr txBox="1"/>
          <p:nvPr/>
        </p:nvSpPr>
        <p:spPr>
          <a:xfrm>
            <a:off x="7026315" y="5161667"/>
            <a:ext cx="4900188" cy="1200329"/>
          </a:xfrm>
          <a:prstGeom prst="rect">
            <a:avLst/>
          </a:prstGeom>
          <a:noFill/>
        </p:spPr>
        <p:txBody>
          <a:bodyPr wrap="none" rtlCol="0">
            <a:spAutoFit/>
          </a:bodyPr>
          <a:lstStyle/>
          <a:p>
            <a:r>
              <a:rPr lang="en-AU" i="1" dirty="0"/>
              <a:t>Someone took the quote literally</a:t>
            </a:r>
            <a:br>
              <a:rPr lang="en-AU" i="1" dirty="0"/>
            </a:br>
            <a:r>
              <a:rPr lang="en-AU" i="1" dirty="0"/>
              <a:t>Mayer al (2010) </a:t>
            </a:r>
            <a:r>
              <a:rPr lang="en-AU" dirty="0"/>
              <a:t>“Drawing an elephant with four </a:t>
            </a:r>
            <a:br>
              <a:rPr lang="en-AU" dirty="0"/>
            </a:br>
            <a:r>
              <a:rPr lang="en-AU" dirty="0"/>
              <a:t>complex parameters”,  Am. J. Phys. 78, 648 (2010),</a:t>
            </a:r>
            <a:br>
              <a:rPr lang="en-AU" dirty="0"/>
            </a:br>
            <a:r>
              <a:rPr lang="en-AU" dirty="0" err="1">
                <a:hlinkClick r:id="rId4"/>
              </a:rPr>
              <a:t>doi.org</a:t>
            </a:r>
            <a:r>
              <a:rPr lang="en-AU" dirty="0">
                <a:hlinkClick r:id="rId4"/>
              </a:rPr>
              <a:t>/10.1119/1.3254017</a:t>
            </a:r>
            <a:r>
              <a:rPr lang="en-AU" dirty="0"/>
              <a:t>.</a:t>
            </a:r>
          </a:p>
        </p:txBody>
      </p:sp>
    </p:spTree>
    <p:extLst>
      <p:ext uri="{BB962C8B-B14F-4D97-AF65-F5344CB8AC3E}">
        <p14:creationId xmlns:p14="http://schemas.microsoft.com/office/powerpoint/2010/main" val="977511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3444-227F-6B48-924D-8119EB5052D4}"/>
              </a:ext>
            </a:extLst>
          </p:cNvPr>
          <p:cNvSpPr>
            <a:spLocks noGrp="1"/>
          </p:cNvSpPr>
          <p:nvPr>
            <p:ph type="title"/>
          </p:nvPr>
        </p:nvSpPr>
        <p:spPr/>
        <p:txBody>
          <a:bodyPr/>
          <a:lstStyle/>
          <a:p>
            <a:r>
              <a:rPr lang="en-AU" dirty="0"/>
              <a:t>Under and overfitting: enemies of generalisation</a:t>
            </a:r>
          </a:p>
        </p:txBody>
      </p:sp>
      <p:pic>
        <p:nvPicPr>
          <p:cNvPr id="12290" name="Picture 2">
            <a:extLst>
              <a:ext uri="{FF2B5EF4-FFF2-40B4-BE49-F238E27FC236}">
                <a16:creationId xmlns:a16="http://schemas.microsoft.com/office/drawing/2014/main" id="{E8CE5FB5-4883-794B-802E-EAE5F5D329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94" t="2604" r="8441" b="5579"/>
          <a:stretch/>
        </p:blipFill>
        <p:spPr bwMode="auto">
          <a:xfrm>
            <a:off x="838200" y="1379722"/>
            <a:ext cx="10131473" cy="40985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AFEFEC-8C79-714A-B50F-DB0E88E53045}"/>
              </a:ext>
            </a:extLst>
          </p:cNvPr>
          <p:cNvSpPr txBox="1"/>
          <p:nvPr/>
        </p:nvSpPr>
        <p:spPr>
          <a:xfrm>
            <a:off x="8249477" y="5569545"/>
            <a:ext cx="3942523" cy="1200329"/>
          </a:xfrm>
          <a:prstGeom prst="rect">
            <a:avLst/>
          </a:prstGeom>
          <a:noFill/>
        </p:spPr>
        <p:txBody>
          <a:bodyPr wrap="square">
            <a:spAutoFit/>
          </a:bodyPr>
          <a:lstStyle/>
          <a:p>
            <a:r>
              <a:rPr lang="en-AU" dirty="0">
                <a:hlinkClick r:id="rId4"/>
              </a:rPr>
              <a:t>https://scikit-</a:t>
            </a:r>
            <a:r>
              <a:rPr lang="en-AU" dirty="0" err="1">
                <a:hlinkClick r:id="rId4"/>
              </a:rPr>
              <a:t>learn.org</a:t>
            </a:r>
            <a:r>
              <a:rPr lang="en-AU" dirty="0">
                <a:hlinkClick r:id="rId4"/>
              </a:rPr>
              <a:t>/stable/</a:t>
            </a:r>
            <a:r>
              <a:rPr lang="en-AU" dirty="0" err="1">
                <a:hlinkClick r:id="rId4"/>
              </a:rPr>
              <a:t>auto_examples</a:t>
            </a:r>
            <a:r>
              <a:rPr lang="en-AU" dirty="0">
                <a:hlinkClick r:id="rId4"/>
              </a:rPr>
              <a:t>/</a:t>
            </a:r>
            <a:r>
              <a:rPr lang="en-AU" dirty="0" err="1">
                <a:hlinkClick r:id="rId4"/>
              </a:rPr>
              <a:t>model_selection</a:t>
            </a:r>
            <a:r>
              <a:rPr lang="en-AU" dirty="0">
                <a:hlinkClick r:id="rId4"/>
              </a:rPr>
              <a:t>/</a:t>
            </a:r>
            <a:r>
              <a:rPr lang="en-AU" dirty="0" err="1">
                <a:hlinkClick r:id="rId4"/>
              </a:rPr>
              <a:t>plot_underfitting_overfitting.html</a:t>
            </a:r>
            <a:endParaRPr lang="en-AU" dirty="0"/>
          </a:p>
        </p:txBody>
      </p:sp>
    </p:spTree>
    <p:extLst>
      <p:ext uri="{BB962C8B-B14F-4D97-AF65-F5344CB8AC3E}">
        <p14:creationId xmlns:p14="http://schemas.microsoft.com/office/powerpoint/2010/main" val="2992173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849F-3736-1649-B0EC-A8D421B4E847}"/>
              </a:ext>
            </a:extLst>
          </p:cNvPr>
          <p:cNvSpPr>
            <a:spLocks noGrp="1"/>
          </p:cNvSpPr>
          <p:nvPr>
            <p:ph type="title"/>
          </p:nvPr>
        </p:nvSpPr>
        <p:spPr/>
        <p:txBody>
          <a:bodyPr/>
          <a:lstStyle/>
          <a:p>
            <a:r>
              <a:rPr lang="en-AU" dirty="0"/>
              <a:t>Overfitting</a:t>
            </a:r>
          </a:p>
        </p:txBody>
      </p:sp>
      <p:sp>
        <p:nvSpPr>
          <p:cNvPr id="3" name="Content Placeholder 2">
            <a:extLst>
              <a:ext uri="{FF2B5EF4-FFF2-40B4-BE49-F238E27FC236}">
                <a16:creationId xmlns:a16="http://schemas.microsoft.com/office/drawing/2014/main" id="{3361147F-EB98-1B43-8C40-45E8240D4FB9}"/>
              </a:ext>
            </a:extLst>
          </p:cNvPr>
          <p:cNvSpPr>
            <a:spLocks noGrp="1"/>
          </p:cNvSpPr>
          <p:nvPr>
            <p:ph idx="1"/>
          </p:nvPr>
        </p:nvSpPr>
        <p:spPr/>
        <p:txBody>
          <a:bodyPr>
            <a:normAutofit/>
          </a:bodyPr>
          <a:lstStyle/>
          <a:p>
            <a:r>
              <a:rPr lang="en-AU" sz="3200" dirty="0"/>
              <a:t>Prone to over fitting when</a:t>
            </a:r>
          </a:p>
          <a:p>
            <a:pPr lvl="1"/>
            <a:r>
              <a:rPr lang="en-AU" sz="2800" dirty="0"/>
              <a:t>Large number of variables (even if just noise)</a:t>
            </a:r>
          </a:p>
          <a:p>
            <a:pPr lvl="1"/>
            <a:r>
              <a:rPr lang="en-AU" sz="2800" dirty="0"/>
              <a:t># variables &gt;&gt; # samples</a:t>
            </a:r>
          </a:p>
          <a:p>
            <a:pPr lvl="1"/>
            <a:r>
              <a:rPr lang="en-AU" sz="2800" dirty="0"/>
              <a:t>Model is very expressive</a:t>
            </a:r>
          </a:p>
          <a:p>
            <a:pPr lvl="1"/>
            <a:r>
              <a:rPr lang="en-AU" sz="2800" dirty="0"/>
              <a:t>Evaluation is imperfect</a:t>
            </a:r>
          </a:p>
          <a:p>
            <a:pPr lvl="1"/>
            <a:endParaRPr lang="en-AU" sz="2800" dirty="0"/>
          </a:p>
          <a:p>
            <a:r>
              <a:rPr lang="en-AU" sz="3200" dirty="0"/>
              <a:t>If a result looks too good to be true, it probably is.</a:t>
            </a:r>
          </a:p>
        </p:txBody>
      </p:sp>
    </p:spTree>
    <p:extLst>
      <p:ext uri="{BB962C8B-B14F-4D97-AF65-F5344CB8AC3E}">
        <p14:creationId xmlns:p14="http://schemas.microsoft.com/office/powerpoint/2010/main" val="1742209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2</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919112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pPr marL="342900" indent="-342900">
              <a:buFont typeface="Arial" panose="020B0604020202020204" pitchFamily="34" charset="0"/>
              <a:buChar char="•"/>
            </a:pPr>
            <a:r>
              <a:rPr lang="en-AU" dirty="0"/>
              <a:t>Fit a few different models on the diabetes dataset</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Explore different metrics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Explore different model outputs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Get greater familiarity with the </a:t>
            </a:r>
            <a:r>
              <a:rPr lang="en-AU" dirty="0" err="1"/>
              <a:t>sk</a:t>
            </a:r>
            <a:r>
              <a:rPr lang="en-AU" dirty="0"/>
              <a:t>-learn package</a:t>
            </a:r>
          </a:p>
        </p:txBody>
      </p:sp>
    </p:spTree>
    <p:extLst>
      <p:ext uri="{BB962C8B-B14F-4D97-AF65-F5344CB8AC3E}">
        <p14:creationId xmlns:p14="http://schemas.microsoft.com/office/powerpoint/2010/main" val="1638556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2</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dirty="0"/>
              <a:t>Metrics for binary tasks are often but not always quite correlated with each other</a:t>
            </a:r>
          </a:p>
          <a:p>
            <a:r>
              <a:rPr lang="en-AU" dirty="0"/>
              <a:t> - Can vary more when datasets are imbalanced</a:t>
            </a:r>
          </a:p>
          <a:p>
            <a:r>
              <a:rPr lang="en-AU" dirty="0"/>
              <a:t> - Can look quite different when we move to having multiple possible labels</a:t>
            </a:r>
          </a:p>
          <a:p>
            <a:r>
              <a:rPr lang="en-AU" dirty="0"/>
              <a:t>Metrics for continuous values are a different kettle of fish</a:t>
            </a:r>
          </a:p>
          <a:p>
            <a:endParaRPr lang="en-AU" dirty="0"/>
          </a:p>
          <a:p>
            <a:r>
              <a:rPr lang="en-AU" dirty="0"/>
              <a:t>Different models can be extremely different in their outputs! </a:t>
            </a:r>
          </a:p>
          <a:p>
            <a:r>
              <a:rPr lang="en-AU" dirty="0"/>
              <a:t> - Predictive performance may be the same but complexity/interpretability may vary dramatically. </a:t>
            </a:r>
          </a:p>
          <a:p>
            <a:r>
              <a:rPr lang="en-AU" dirty="0"/>
              <a:t> - Computational costs can also vary a lot</a:t>
            </a:r>
          </a:p>
          <a:p>
            <a:endParaRPr lang="en-AU" dirty="0"/>
          </a:p>
          <a:p>
            <a:endParaRPr lang="en-AU" dirty="0"/>
          </a:p>
          <a:p>
            <a:endParaRPr lang="en-AU"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4144890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dirty="0"/>
              <a:t>Session 3: Evaluation frameworks &amp; pitfalls</a:t>
            </a:r>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r>
              <a:rPr lang="en-AU" dirty="0"/>
              <a:t>Part 1: Training, testing and information leakage</a:t>
            </a:r>
          </a:p>
        </p:txBody>
      </p:sp>
    </p:spTree>
    <p:extLst>
      <p:ext uri="{BB962C8B-B14F-4D97-AF65-F5344CB8AC3E}">
        <p14:creationId xmlns:p14="http://schemas.microsoft.com/office/powerpoint/2010/main" val="1777952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800" dirty="0"/>
              <a:t>The right way to train models and evaluate them</a:t>
            </a:r>
          </a:p>
          <a:p>
            <a:pPr marL="342900" indent="-342900">
              <a:buFont typeface="Arial" panose="020B0604020202020204" pitchFamily="34" charset="0"/>
              <a:buChar char="•"/>
            </a:pPr>
            <a:r>
              <a:rPr lang="en-AU" sz="2800" dirty="0"/>
              <a:t>Super critical any time you are making a predictive model</a:t>
            </a:r>
          </a:p>
        </p:txBody>
      </p:sp>
    </p:spTree>
    <p:extLst>
      <p:ext uri="{BB962C8B-B14F-4D97-AF65-F5344CB8AC3E}">
        <p14:creationId xmlns:p14="http://schemas.microsoft.com/office/powerpoint/2010/main" val="475042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Evaluation framework</a:t>
            </a:r>
          </a:p>
        </p:txBody>
      </p:sp>
      <p:sp>
        <p:nvSpPr>
          <p:cNvPr id="3" name="Content Placeholder 2">
            <a:extLst>
              <a:ext uri="{FF2B5EF4-FFF2-40B4-BE49-F238E27FC236}">
                <a16:creationId xmlns:a16="http://schemas.microsoft.com/office/drawing/2014/main" id="{F9DC7621-1757-FB44-B35E-41D34E4FB407}"/>
              </a:ext>
            </a:extLst>
          </p:cNvPr>
          <p:cNvSpPr>
            <a:spLocks noGrp="1"/>
          </p:cNvSpPr>
          <p:nvPr>
            <p:ph idx="1"/>
          </p:nvPr>
        </p:nvSpPr>
        <p:spPr/>
        <p:txBody>
          <a:bodyPr/>
          <a:lstStyle/>
          <a:p>
            <a:r>
              <a:rPr lang="en-AU" sz="2400" dirty="0"/>
              <a:t>Recall</a:t>
            </a:r>
            <a:r>
              <a:rPr lang="en-AU" sz="2400" b="1" dirty="0"/>
              <a:t>: Primary goal </a:t>
            </a:r>
            <a:r>
              <a:rPr lang="en-AU" sz="2400" dirty="0"/>
              <a:t>is model generalisation</a:t>
            </a:r>
          </a:p>
          <a:p>
            <a:endParaRPr lang="en-AU" sz="2400" dirty="0"/>
          </a:p>
          <a:p>
            <a:r>
              <a:rPr lang="en-AU" sz="2400" dirty="0"/>
              <a:t>If we have two datasets, life is easy (sort of)</a:t>
            </a:r>
          </a:p>
          <a:p>
            <a:pPr lvl="1"/>
            <a:r>
              <a:rPr lang="en-AU" sz="2400" dirty="0"/>
              <a:t>Train model on one</a:t>
            </a:r>
          </a:p>
          <a:p>
            <a:pPr lvl="1"/>
            <a:r>
              <a:rPr lang="en-AU" sz="2400" dirty="0"/>
              <a:t>Test on remaining</a:t>
            </a:r>
          </a:p>
          <a:p>
            <a:endParaRPr lang="en-AU" sz="2400" dirty="0"/>
          </a:p>
          <a:p>
            <a:r>
              <a:rPr lang="en-AU" sz="2400" dirty="0"/>
              <a:t>But what if we only have a single dataset?</a:t>
            </a:r>
          </a:p>
          <a:p>
            <a:pPr marL="457200" lvl="1" indent="0">
              <a:buNone/>
            </a:pPr>
            <a:endParaRPr lang="en-AU" sz="2400" dirty="0"/>
          </a:p>
          <a:p>
            <a:endParaRPr lang="en-AU" sz="2400" dirty="0"/>
          </a:p>
          <a:p>
            <a:endParaRPr lang="en-AU" sz="2400" dirty="0"/>
          </a:p>
        </p:txBody>
      </p:sp>
      <p:sp>
        <p:nvSpPr>
          <p:cNvPr id="4" name="TextBox 3">
            <a:extLst>
              <a:ext uri="{FF2B5EF4-FFF2-40B4-BE49-F238E27FC236}">
                <a16:creationId xmlns:a16="http://schemas.microsoft.com/office/drawing/2014/main" id="{FBA28C98-66DD-E846-534A-4B2D8CEBDBF8}"/>
              </a:ext>
            </a:extLst>
          </p:cNvPr>
          <p:cNvSpPr txBox="1"/>
          <p:nvPr/>
        </p:nvSpPr>
        <p:spPr>
          <a:xfrm>
            <a:off x="6335487" y="1666538"/>
            <a:ext cx="1853264" cy="369332"/>
          </a:xfrm>
          <a:prstGeom prst="rect">
            <a:avLst/>
          </a:prstGeom>
          <a:noFill/>
        </p:spPr>
        <p:txBody>
          <a:bodyPr wrap="none" rtlCol="0">
            <a:spAutoFit/>
          </a:bodyPr>
          <a:lstStyle/>
          <a:p>
            <a:r>
              <a:rPr lang="en-AU" b="1" u="sng" dirty="0"/>
              <a:t>Data I have today</a:t>
            </a:r>
          </a:p>
        </p:txBody>
      </p:sp>
      <p:sp>
        <p:nvSpPr>
          <p:cNvPr id="5" name="TextBox 4">
            <a:extLst>
              <a:ext uri="{FF2B5EF4-FFF2-40B4-BE49-F238E27FC236}">
                <a16:creationId xmlns:a16="http://schemas.microsoft.com/office/drawing/2014/main" id="{14633B9E-04FE-A8E1-DD96-C82F7A62E117}"/>
              </a:ext>
            </a:extLst>
          </p:cNvPr>
          <p:cNvSpPr txBox="1"/>
          <p:nvPr/>
        </p:nvSpPr>
        <p:spPr>
          <a:xfrm>
            <a:off x="8512380" y="1640501"/>
            <a:ext cx="3457800" cy="646331"/>
          </a:xfrm>
          <a:prstGeom prst="rect">
            <a:avLst/>
          </a:prstGeom>
          <a:noFill/>
        </p:spPr>
        <p:txBody>
          <a:bodyPr wrap="square" rtlCol="0">
            <a:spAutoFit/>
          </a:bodyPr>
          <a:lstStyle/>
          <a:p>
            <a:r>
              <a:rPr lang="en-AU" b="1" u="sng" dirty="0"/>
              <a:t>Data I want my model to make predictions on </a:t>
            </a:r>
          </a:p>
        </p:txBody>
      </p:sp>
      <p:sp>
        <p:nvSpPr>
          <p:cNvPr id="6" name="Can 5">
            <a:extLst>
              <a:ext uri="{FF2B5EF4-FFF2-40B4-BE49-F238E27FC236}">
                <a16:creationId xmlns:a16="http://schemas.microsoft.com/office/drawing/2014/main" id="{F087DD06-8337-E23D-77BA-23D56A946A40}"/>
              </a:ext>
            </a:extLst>
          </p:cNvPr>
          <p:cNvSpPr/>
          <p:nvPr/>
        </p:nvSpPr>
        <p:spPr>
          <a:xfrm>
            <a:off x="6773293" y="2386012"/>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an 6">
            <a:extLst>
              <a:ext uri="{FF2B5EF4-FFF2-40B4-BE49-F238E27FC236}">
                <a16:creationId xmlns:a16="http://schemas.microsoft.com/office/drawing/2014/main" id="{D5B2E84A-A9E6-CA4A-3189-DBABBC32DC2B}"/>
              </a:ext>
            </a:extLst>
          </p:cNvPr>
          <p:cNvSpPr/>
          <p:nvPr/>
        </p:nvSpPr>
        <p:spPr>
          <a:xfrm>
            <a:off x="9336475" y="2394918"/>
            <a:ext cx="1028700" cy="1042988"/>
          </a:xfrm>
          <a:prstGeom prst="ca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3320C62D-D63A-2B5F-1751-2060049F5C9F}"/>
              </a:ext>
            </a:extLst>
          </p:cNvPr>
          <p:cNvSpPr txBox="1"/>
          <p:nvPr/>
        </p:nvSpPr>
        <p:spPr>
          <a:xfrm>
            <a:off x="6278080" y="4408607"/>
            <a:ext cx="1853264" cy="369332"/>
          </a:xfrm>
          <a:prstGeom prst="rect">
            <a:avLst/>
          </a:prstGeom>
          <a:noFill/>
        </p:spPr>
        <p:txBody>
          <a:bodyPr wrap="none" rtlCol="0">
            <a:spAutoFit/>
          </a:bodyPr>
          <a:lstStyle/>
          <a:p>
            <a:r>
              <a:rPr lang="en-AU" b="1" u="sng" dirty="0"/>
              <a:t>Data I have today</a:t>
            </a:r>
          </a:p>
        </p:txBody>
      </p:sp>
      <p:sp>
        <p:nvSpPr>
          <p:cNvPr id="9" name="Can 8">
            <a:extLst>
              <a:ext uri="{FF2B5EF4-FFF2-40B4-BE49-F238E27FC236}">
                <a16:creationId xmlns:a16="http://schemas.microsoft.com/office/drawing/2014/main" id="{93A923CC-D090-BD24-5121-EDE9FF626059}"/>
              </a:ext>
            </a:extLst>
          </p:cNvPr>
          <p:cNvSpPr/>
          <p:nvPr/>
        </p:nvSpPr>
        <p:spPr>
          <a:xfrm>
            <a:off x="6734132" y="4949666"/>
            <a:ext cx="1028700" cy="10429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52C9085A-0622-E7C2-2A2B-E22BB385803E}"/>
              </a:ext>
            </a:extLst>
          </p:cNvPr>
          <p:cNvSpPr txBox="1"/>
          <p:nvPr/>
        </p:nvSpPr>
        <p:spPr>
          <a:xfrm>
            <a:off x="9500975" y="4949666"/>
            <a:ext cx="824265" cy="646331"/>
          </a:xfrm>
          <a:prstGeom prst="rect">
            <a:avLst/>
          </a:prstGeom>
          <a:noFill/>
        </p:spPr>
        <p:txBody>
          <a:bodyPr wrap="none" rtlCol="0">
            <a:spAutoFit/>
          </a:bodyPr>
          <a:lstStyle/>
          <a:p>
            <a:r>
              <a:rPr lang="en-AU" sz="3600" dirty="0"/>
              <a:t>???</a:t>
            </a:r>
          </a:p>
        </p:txBody>
      </p:sp>
    </p:spTree>
    <p:extLst>
      <p:ext uri="{BB962C8B-B14F-4D97-AF65-F5344CB8AC3E}">
        <p14:creationId xmlns:p14="http://schemas.microsoft.com/office/powerpoint/2010/main" val="4246556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a:bodyPr>
          <a:lstStyle/>
          <a:p>
            <a:r>
              <a:rPr lang="en-AU" b="1" dirty="0"/>
              <a:t>Session 1: Concepts</a:t>
            </a:r>
          </a:p>
        </p:txBody>
      </p:sp>
    </p:spTree>
    <p:extLst>
      <p:ext uri="{BB962C8B-B14F-4D97-AF65-F5344CB8AC3E}">
        <p14:creationId xmlns:p14="http://schemas.microsoft.com/office/powerpoint/2010/main" val="28309116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Super naive</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Autofit/>
          </a:bodyPr>
          <a:lstStyle/>
          <a:p>
            <a:r>
              <a:rPr lang="en-AU" sz="3000" dirty="0"/>
              <a:t>Train model on the entire dataset</a:t>
            </a:r>
          </a:p>
          <a:p>
            <a:r>
              <a:rPr lang="en-AU" sz="3000" dirty="0"/>
              <a:t>Evaluate performance on the same data you used to build the model</a:t>
            </a:r>
          </a:p>
          <a:p>
            <a:r>
              <a:rPr lang="en-AU" sz="3000" b="1" dirty="0"/>
              <a:t>Pro</a:t>
            </a:r>
            <a:r>
              <a:rPr lang="en-AU" sz="3000" dirty="0"/>
              <a:t>: </a:t>
            </a:r>
          </a:p>
          <a:p>
            <a:pPr lvl="1"/>
            <a:r>
              <a:rPr lang="en-AU" sz="3000" dirty="0"/>
              <a:t>Trivial</a:t>
            </a:r>
          </a:p>
          <a:p>
            <a:r>
              <a:rPr lang="en-AU" sz="3000" b="1" dirty="0"/>
              <a:t>Con:</a:t>
            </a:r>
          </a:p>
          <a:p>
            <a:pPr lvl="1"/>
            <a:r>
              <a:rPr lang="en-AU" sz="3000" u="sng" dirty="0"/>
              <a:t>Provides no insight into generalisation!!</a:t>
            </a:r>
          </a:p>
          <a:p>
            <a:endParaRPr lang="en-AU" sz="3000" dirty="0"/>
          </a:p>
          <a:p>
            <a:r>
              <a:rPr lang="en-AU" sz="3000" dirty="0"/>
              <a:t>Despite that this happens regularly, it just tends to be hidden</a:t>
            </a:r>
          </a:p>
        </p:txBody>
      </p:sp>
    </p:spTree>
    <p:extLst>
      <p:ext uri="{BB962C8B-B14F-4D97-AF65-F5344CB8AC3E}">
        <p14:creationId xmlns:p14="http://schemas.microsoft.com/office/powerpoint/2010/main" val="1806461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658678" y="1690688"/>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00878" y="1859619"/>
            <a:ext cx="10515600" cy="4351338"/>
          </a:xfrm>
        </p:spPr>
        <p:txBody>
          <a:bodyPr>
            <a:normAutofit/>
          </a:bodyPr>
          <a:lstStyle/>
          <a:p>
            <a:r>
              <a:rPr lang="en-AU" sz="3000" dirty="0"/>
              <a:t>Split the data into two parts: </a:t>
            </a:r>
          </a:p>
          <a:p>
            <a:pPr marL="0" indent="0">
              <a:buNone/>
            </a:pPr>
            <a:endParaRPr lang="en-AU" sz="3000" dirty="0"/>
          </a:p>
          <a:p>
            <a:pPr lvl="1"/>
            <a:r>
              <a:rPr lang="en-AU" sz="3000" dirty="0"/>
              <a:t>Use X% for </a:t>
            </a:r>
            <a:r>
              <a:rPr lang="en-AU" sz="3000" b="1" dirty="0"/>
              <a:t>training</a:t>
            </a:r>
            <a:r>
              <a:rPr lang="en-AU" sz="3000" dirty="0"/>
              <a:t> </a:t>
            </a:r>
            <a:r>
              <a:rPr lang="en-AU" sz="3000" dirty="0" err="1"/>
              <a:t>i.e</a:t>
            </a:r>
            <a:r>
              <a:rPr lang="en-AU" sz="3000" dirty="0"/>
              <a:t> model construction</a:t>
            </a:r>
          </a:p>
          <a:p>
            <a:pPr lvl="1"/>
            <a:r>
              <a:rPr lang="en-AU" sz="3000" dirty="0"/>
              <a:t>Use 100-X% for </a:t>
            </a:r>
            <a:r>
              <a:rPr lang="en-AU" sz="3000" b="1" dirty="0"/>
              <a:t>testing</a:t>
            </a:r>
            <a:r>
              <a:rPr lang="en-AU" sz="3000" dirty="0"/>
              <a:t> i.e. model evaluation</a:t>
            </a:r>
          </a:p>
          <a:p>
            <a:pPr lvl="1"/>
            <a:endParaRPr lang="en-AU" sz="3000" dirty="0"/>
          </a:p>
          <a:p>
            <a:r>
              <a:rPr lang="en-AU" sz="3000" dirty="0"/>
              <a:t>If comparing models, best model has best test set score</a:t>
            </a:r>
          </a:p>
          <a:p>
            <a:pPr lvl="1"/>
            <a:endParaRPr lang="en-AU" sz="3000" dirty="0"/>
          </a:p>
        </p:txBody>
      </p:sp>
    </p:spTree>
    <p:extLst>
      <p:ext uri="{BB962C8B-B14F-4D97-AF65-F5344CB8AC3E}">
        <p14:creationId xmlns:p14="http://schemas.microsoft.com/office/powerpoint/2010/main" val="35024623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lnSpcReduction="10000"/>
          </a:bodyPr>
          <a:lstStyle/>
          <a:p>
            <a:r>
              <a:rPr lang="en-AU" sz="3200" b="1" dirty="0"/>
              <a:t>Pros</a:t>
            </a:r>
            <a:r>
              <a:rPr lang="en-AU" sz="3200" dirty="0"/>
              <a:t>: </a:t>
            </a:r>
          </a:p>
          <a:p>
            <a:pPr lvl="1"/>
            <a:r>
              <a:rPr lang="en-AU" sz="2800" dirty="0"/>
              <a:t>Very simple</a:t>
            </a:r>
          </a:p>
          <a:p>
            <a:r>
              <a:rPr lang="en-AU" sz="3200" b="1" dirty="0"/>
              <a:t>Cons</a:t>
            </a:r>
            <a:r>
              <a:rPr lang="en-AU" sz="3200" dirty="0"/>
              <a:t>: </a:t>
            </a:r>
          </a:p>
          <a:p>
            <a:pPr lvl="1"/>
            <a:r>
              <a:rPr lang="en-AU" sz="2800" dirty="0"/>
              <a:t>In small datasets, subject to sampling bias. i.e. maybe we select easy to classify samples, maybe we select hard to classify samples</a:t>
            </a:r>
          </a:p>
          <a:p>
            <a:pPr lvl="1"/>
            <a:r>
              <a:rPr lang="en-AU" sz="2800" dirty="0"/>
              <a:t>Reduces amount of data used for model construction</a:t>
            </a:r>
          </a:p>
          <a:p>
            <a:pPr lvl="1"/>
            <a:endParaRPr lang="en-AU" sz="2800" dirty="0"/>
          </a:p>
          <a:p>
            <a:r>
              <a:rPr lang="en-AU" sz="3200" dirty="0"/>
              <a:t>Acceptable with large datasets and very computationally expensive models. But otherwise not ideal</a:t>
            </a:r>
          </a:p>
        </p:txBody>
      </p:sp>
    </p:spTree>
    <p:extLst>
      <p:ext uri="{BB962C8B-B14F-4D97-AF65-F5344CB8AC3E}">
        <p14:creationId xmlns:p14="http://schemas.microsoft.com/office/powerpoint/2010/main" val="35930444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F0FF-6B80-6347-83CA-EE18700C2962}"/>
              </a:ext>
            </a:extLst>
          </p:cNvPr>
          <p:cNvSpPr>
            <a:spLocks noGrp="1"/>
          </p:cNvSpPr>
          <p:nvPr>
            <p:ph type="title"/>
          </p:nvPr>
        </p:nvSpPr>
        <p:spPr/>
        <p:txBody>
          <a:bodyPr/>
          <a:lstStyle/>
          <a:p>
            <a:r>
              <a:rPr lang="en-AU" b="1" dirty="0"/>
              <a:t>Pitfall -  Strategy 2: Test/train</a:t>
            </a:r>
            <a:endParaRPr lang="en-AU" dirty="0"/>
          </a:p>
        </p:txBody>
      </p:sp>
      <p:sp>
        <p:nvSpPr>
          <p:cNvPr id="3" name="Content Placeholder 2">
            <a:extLst>
              <a:ext uri="{FF2B5EF4-FFF2-40B4-BE49-F238E27FC236}">
                <a16:creationId xmlns:a16="http://schemas.microsoft.com/office/drawing/2014/main" id="{0D9BFEFC-A5F4-F04A-A5B2-AD08AA75B422}"/>
              </a:ext>
            </a:extLst>
          </p:cNvPr>
          <p:cNvSpPr>
            <a:spLocks noGrp="1"/>
          </p:cNvSpPr>
          <p:nvPr>
            <p:ph idx="1"/>
          </p:nvPr>
        </p:nvSpPr>
        <p:spPr/>
        <p:txBody>
          <a:bodyPr/>
          <a:lstStyle/>
          <a:p>
            <a:r>
              <a:rPr lang="en-AU" sz="2800" dirty="0"/>
              <a:t>Performance varies depending on how we split the data</a:t>
            </a:r>
          </a:p>
          <a:p>
            <a:endParaRPr lang="en-AU" sz="2800" dirty="0"/>
          </a:p>
          <a:p>
            <a:r>
              <a:rPr lang="en-AU" sz="2800" dirty="0"/>
              <a:t>What if we run 1000 times and only report the split that leads to best performance?</a:t>
            </a:r>
          </a:p>
          <a:p>
            <a:pPr lvl="1"/>
            <a:r>
              <a:rPr lang="en-AU" sz="2800" dirty="0"/>
              <a:t>Improvement can be extremely large due to chance</a:t>
            </a:r>
          </a:p>
          <a:p>
            <a:pPr lvl="1"/>
            <a:endParaRPr lang="en-AU" sz="2800" dirty="0"/>
          </a:p>
          <a:p>
            <a:r>
              <a:rPr lang="en-AU" sz="2800" dirty="0"/>
              <a:t>Results look great, but don’t reflect average performance</a:t>
            </a:r>
          </a:p>
        </p:txBody>
      </p:sp>
    </p:spTree>
    <p:extLst>
      <p:ext uri="{BB962C8B-B14F-4D97-AF65-F5344CB8AC3E}">
        <p14:creationId xmlns:p14="http://schemas.microsoft.com/office/powerpoint/2010/main" val="2657517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pic>
        <p:nvPicPr>
          <p:cNvPr id="19458" name="Picture 2" descr="Fig. 8.8. Schematic overview of k-fold cross-validation.">
            <a:extLst>
              <a:ext uri="{FF2B5EF4-FFF2-40B4-BE49-F238E27FC236}">
                <a16:creationId xmlns:a16="http://schemas.microsoft.com/office/drawing/2014/main" id="{15582FC2-5E8F-A148-BAB6-27A3B08C0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84350"/>
            <a:ext cx="101600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54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838199" y="1825625"/>
            <a:ext cx="10790583" cy="4351338"/>
          </a:xfrm>
        </p:spPr>
        <p:txBody>
          <a:bodyPr>
            <a:noAutofit/>
          </a:bodyPr>
          <a:lstStyle/>
          <a:p>
            <a:pPr marL="457200" indent="-457200">
              <a:buFont typeface="Arial" panose="020B0604020202020204" pitchFamily="34" charset="0"/>
              <a:buChar char="•"/>
            </a:pPr>
            <a:r>
              <a:rPr lang="en-AU" sz="3000" dirty="0"/>
              <a:t>Split the data into </a:t>
            </a:r>
            <a:r>
              <a:rPr lang="en-AU" sz="3000" b="1" dirty="0"/>
              <a:t>K</a:t>
            </a:r>
            <a:r>
              <a:rPr lang="en-AU" sz="3000" dirty="0"/>
              <a:t> equal size parts (folds)</a:t>
            </a:r>
          </a:p>
          <a:p>
            <a:pPr marL="457200" indent="-457200">
              <a:buFont typeface="Arial" panose="020B0604020202020204" pitchFamily="34" charset="0"/>
              <a:buChar char="•"/>
            </a:pPr>
            <a:r>
              <a:rPr lang="en-AU" sz="3000" dirty="0"/>
              <a:t>For each fold </a:t>
            </a:r>
          </a:p>
          <a:p>
            <a:pPr marL="725488" lvl="2" indent="-317500"/>
            <a:r>
              <a:rPr lang="en-AU" sz="2400" dirty="0"/>
              <a:t>Use all other folds, for </a:t>
            </a:r>
            <a:r>
              <a:rPr lang="en-AU" sz="2400" b="1" dirty="0"/>
              <a:t>training</a:t>
            </a:r>
          </a:p>
          <a:p>
            <a:pPr marL="725488" lvl="2" indent="-317500"/>
            <a:r>
              <a:rPr lang="en-AU" sz="2400" dirty="0"/>
              <a:t>Use fold as </a:t>
            </a:r>
            <a:r>
              <a:rPr lang="en-AU" sz="2400" b="1" dirty="0"/>
              <a:t>testing</a:t>
            </a:r>
            <a:r>
              <a:rPr lang="en-AU" sz="2400" dirty="0"/>
              <a:t> i.e. model evaluation</a:t>
            </a:r>
          </a:p>
          <a:p>
            <a:pPr marL="457200" indent="-457200">
              <a:buFont typeface="Arial" panose="020B0604020202020204" pitchFamily="34" charset="0"/>
              <a:buChar char="•"/>
            </a:pPr>
            <a:r>
              <a:rPr lang="en-AU" sz="3000" dirty="0"/>
              <a:t>Constructs </a:t>
            </a:r>
            <a:r>
              <a:rPr lang="en-AU" sz="3000" b="1" dirty="0"/>
              <a:t>K models</a:t>
            </a:r>
          </a:p>
          <a:p>
            <a:pPr marL="457200" indent="-457200">
              <a:buFont typeface="Arial" panose="020B0604020202020204" pitchFamily="34" charset="0"/>
              <a:buChar char="•"/>
            </a:pPr>
            <a:r>
              <a:rPr lang="en-AU" sz="3000" b="1" i="1" dirty="0"/>
              <a:t>Variant</a:t>
            </a:r>
            <a:r>
              <a:rPr lang="en-AU" sz="3000" i="1" dirty="0"/>
              <a:t>:</a:t>
            </a:r>
            <a:r>
              <a:rPr lang="en-AU" sz="3000" dirty="0"/>
              <a:t> repeat procedure </a:t>
            </a:r>
            <a:r>
              <a:rPr lang="en-AU" sz="3000" b="1" dirty="0"/>
              <a:t>R</a:t>
            </a:r>
            <a:r>
              <a:rPr lang="en-AU" sz="3000" dirty="0"/>
              <a:t> times to further reduce sampling bias. Construct </a:t>
            </a:r>
            <a:r>
              <a:rPr lang="en-AU" sz="3000" b="1" dirty="0"/>
              <a:t>R x K</a:t>
            </a:r>
            <a:r>
              <a:rPr lang="en-AU" sz="3000" dirty="0"/>
              <a:t> models</a:t>
            </a:r>
          </a:p>
          <a:p>
            <a:pPr marL="457200" indent="-457200">
              <a:buFont typeface="Arial" panose="020B0604020202020204" pitchFamily="34" charset="0"/>
              <a:buChar char="•"/>
            </a:pPr>
            <a:r>
              <a:rPr lang="en-AU" sz="3000" dirty="0"/>
              <a:t>If comparing models, best model has mean/median test score</a:t>
            </a:r>
          </a:p>
          <a:p>
            <a:pPr lvl="1"/>
            <a:endParaRPr lang="en-AU" sz="3000" dirty="0"/>
          </a:p>
        </p:txBody>
      </p:sp>
    </p:spTree>
    <p:extLst>
      <p:ext uri="{BB962C8B-B14F-4D97-AF65-F5344CB8AC3E}">
        <p14:creationId xmlns:p14="http://schemas.microsoft.com/office/powerpoint/2010/main" val="1962551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3: (Repeated) K-fold cross-validation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p:txBody>
          <a:bodyPr>
            <a:normAutofit fontScale="92500" lnSpcReduction="10000"/>
          </a:bodyPr>
          <a:lstStyle/>
          <a:p>
            <a:r>
              <a:rPr lang="en-AU" sz="3200" b="1" dirty="0"/>
              <a:t>Pros</a:t>
            </a:r>
            <a:r>
              <a:rPr lang="en-AU" sz="3200" dirty="0"/>
              <a:t>: </a:t>
            </a:r>
          </a:p>
          <a:p>
            <a:pPr lvl="1"/>
            <a:r>
              <a:rPr lang="en-AU" sz="2800" dirty="0"/>
              <a:t>Provides robust estimates of performance</a:t>
            </a:r>
          </a:p>
          <a:p>
            <a:pPr lvl="1"/>
            <a:r>
              <a:rPr lang="en-AU" sz="2800" dirty="0"/>
              <a:t>Uses all data in evaluation</a:t>
            </a:r>
          </a:p>
          <a:p>
            <a:r>
              <a:rPr lang="en-AU" sz="3200" b="1" dirty="0"/>
              <a:t>Cons</a:t>
            </a:r>
            <a:r>
              <a:rPr lang="en-AU" sz="3200" dirty="0"/>
              <a:t>: </a:t>
            </a:r>
          </a:p>
          <a:p>
            <a:pPr lvl="1"/>
            <a:r>
              <a:rPr lang="en-AU" sz="2800" dirty="0"/>
              <a:t>Computationally expensive</a:t>
            </a:r>
          </a:p>
          <a:p>
            <a:pPr lvl="1"/>
            <a:r>
              <a:rPr lang="en-AU" sz="2800" dirty="0"/>
              <a:t>Can be difficult to interpret large number of models</a:t>
            </a:r>
          </a:p>
          <a:p>
            <a:pPr lvl="1"/>
            <a:endParaRPr lang="en-AU" sz="2800" dirty="0"/>
          </a:p>
          <a:p>
            <a:r>
              <a:rPr lang="en-AU" sz="3200" dirty="0"/>
              <a:t>Often used with small-medium datasets</a:t>
            </a:r>
          </a:p>
          <a:p>
            <a:r>
              <a:rPr lang="en-AU" sz="3200" dirty="0"/>
              <a:t>Recommended for a wide range of problems!</a:t>
            </a:r>
          </a:p>
        </p:txBody>
      </p:sp>
    </p:spTree>
    <p:extLst>
      <p:ext uri="{BB962C8B-B14F-4D97-AF65-F5344CB8AC3E}">
        <p14:creationId xmlns:p14="http://schemas.microsoft.com/office/powerpoint/2010/main" val="4750238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Data leakage and learning “uninteresting” things</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57</a:t>
            </a:fld>
            <a:endParaRPr lang="en-AU" noProof="0"/>
          </a:p>
        </p:txBody>
      </p:sp>
      <p:sp>
        <p:nvSpPr>
          <p:cNvPr id="3" name="TextBox 2">
            <a:extLst>
              <a:ext uri="{FF2B5EF4-FFF2-40B4-BE49-F238E27FC236}">
                <a16:creationId xmlns:a16="http://schemas.microsoft.com/office/drawing/2014/main" id="{37226570-617B-5830-9480-72206E5481D1}"/>
              </a:ext>
            </a:extLst>
          </p:cNvPr>
          <p:cNvSpPr txBox="1"/>
          <p:nvPr/>
        </p:nvSpPr>
        <p:spPr>
          <a:xfrm>
            <a:off x="655321" y="1524000"/>
            <a:ext cx="10805160" cy="707886"/>
          </a:xfrm>
          <a:prstGeom prst="rect">
            <a:avLst/>
          </a:prstGeom>
          <a:noFill/>
        </p:spPr>
        <p:txBody>
          <a:bodyPr wrap="square" rtlCol="0">
            <a:spAutoFit/>
          </a:bodyPr>
          <a:lstStyle/>
          <a:p>
            <a:r>
              <a:rPr lang="en-AU" sz="2000" dirty="0"/>
              <a:t>Even when you cross validate, you need to make sure that you have no information about test dataset in your training dataset. This can be subtle.</a:t>
            </a:r>
          </a:p>
        </p:txBody>
      </p:sp>
      <p:pic>
        <p:nvPicPr>
          <p:cNvPr id="9" name="Picture 8">
            <a:extLst>
              <a:ext uri="{FF2B5EF4-FFF2-40B4-BE49-F238E27FC236}">
                <a16:creationId xmlns:a16="http://schemas.microsoft.com/office/drawing/2014/main" id="{DDDF94CE-D22B-18A2-52B9-1E48D9709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600" y="2231886"/>
            <a:ext cx="3464560" cy="3464560"/>
          </a:xfrm>
          <a:prstGeom prst="rect">
            <a:avLst/>
          </a:prstGeom>
        </p:spPr>
      </p:pic>
      <p:sp>
        <p:nvSpPr>
          <p:cNvPr id="10" name="TextBox 9">
            <a:extLst>
              <a:ext uri="{FF2B5EF4-FFF2-40B4-BE49-F238E27FC236}">
                <a16:creationId xmlns:a16="http://schemas.microsoft.com/office/drawing/2014/main" id="{5B4C5327-32CC-E282-1E26-D7CC695F954A}"/>
              </a:ext>
            </a:extLst>
          </p:cNvPr>
          <p:cNvSpPr txBox="1"/>
          <p:nvPr/>
        </p:nvSpPr>
        <p:spPr>
          <a:xfrm>
            <a:off x="7620490" y="5663313"/>
            <a:ext cx="4185569" cy="646331"/>
          </a:xfrm>
          <a:prstGeom prst="rect">
            <a:avLst/>
          </a:prstGeom>
          <a:noFill/>
        </p:spPr>
        <p:txBody>
          <a:bodyPr wrap="none" rtlCol="0">
            <a:spAutoFit/>
          </a:bodyPr>
          <a:lstStyle/>
          <a:p>
            <a:r>
              <a:rPr lang="en-AU" dirty="0"/>
              <a:t>Learning hospital label in image instead of </a:t>
            </a:r>
            <a:br>
              <a:rPr lang="en-AU" dirty="0"/>
            </a:br>
            <a:r>
              <a:rPr lang="en-AU" dirty="0"/>
              <a:t>lung status</a:t>
            </a:r>
          </a:p>
        </p:txBody>
      </p:sp>
      <p:pic>
        <p:nvPicPr>
          <p:cNvPr id="9218" name="Picture 2" descr="Grass-Fed vs. Grain-Fed Beef — What's the Difference?">
            <a:extLst>
              <a:ext uri="{FF2B5EF4-FFF2-40B4-BE49-F238E27FC236}">
                <a16:creationId xmlns:a16="http://schemas.microsoft.com/office/drawing/2014/main" id="{815920E1-B229-ECBF-FC63-6A550DA169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44044" r="49345" b="-5292"/>
          <a:stretch/>
        </p:blipFill>
        <p:spPr bwMode="auto">
          <a:xfrm>
            <a:off x="4811246" y="2231886"/>
            <a:ext cx="2697480" cy="18299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CB69055-5719-6D6D-8C64-5EFBE33E1FCD}"/>
              </a:ext>
            </a:extLst>
          </p:cNvPr>
          <p:cNvSpPr txBox="1"/>
          <p:nvPr/>
        </p:nvSpPr>
        <p:spPr>
          <a:xfrm>
            <a:off x="5135513" y="4121793"/>
            <a:ext cx="1374543" cy="369332"/>
          </a:xfrm>
          <a:prstGeom prst="rect">
            <a:avLst/>
          </a:prstGeom>
          <a:noFill/>
        </p:spPr>
        <p:txBody>
          <a:bodyPr wrap="none" rtlCol="0">
            <a:spAutoFit/>
          </a:bodyPr>
          <a:lstStyle/>
          <a:p>
            <a:r>
              <a:rPr lang="en-AU" dirty="0"/>
              <a:t>Predict COW</a:t>
            </a:r>
          </a:p>
        </p:txBody>
      </p:sp>
      <p:pic>
        <p:nvPicPr>
          <p:cNvPr id="9220" name="Picture 4" descr="Cow on road: To err fatally is human, so forgive bovine ...">
            <a:extLst>
              <a:ext uri="{FF2B5EF4-FFF2-40B4-BE49-F238E27FC236}">
                <a16:creationId xmlns:a16="http://schemas.microsoft.com/office/drawing/2014/main" id="{CBBBE500-E4ED-B3FD-C102-73C16930B2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360" r="40191"/>
          <a:stretch/>
        </p:blipFill>
        <p:spPr bwMode="auto">
          <a:xfrm>
            <a:off x="4811246" y="4551042"/>
            <a:ext cx="2263542" cy="15463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4C8EB84-E046-DB47-B6F8-4C41748E7C5A}"/>
              </a:ext>
            </a:extLst>
          </p:cNvPr>
          <p:cNvSpPr txBox="1"/>
          <p:nvPr/>
        </p:nvSpPr>
        <p:spPr>
          <a:xfrm>
            <a:off x="5581268" y="6401927"/>
            <a:ext cx="1279709" cy="369332"/>
          </a:xfrm>
          <a:prstGeom prst="rect">
            <a:avLst/>
          </a:prstGeom>
          <a:noFill/>
        </p:spPr>
        <p:txBody>
          <a:bodyPr wrap="none" rtlCol="0">
            <a:spAutoFit/>
          </a:bodyPr>
          <a:lstStyle/>
          <a:p>
            <a:r>
              <a:rPr lang="en-AU" dirty="0"/>
              <a:t>Predict CAR</a:t>
            </a:r>
          </a:p>
        </p:txBody>
      </p:sp>
      <p:pic>
        <p:nvPicPr>
          <p:cNvPr id="9224" name="Picture 8" descr="Overfitting : r/algotrading">
            <a:extLst>
              <a:ext uri="{FF2B5EF4-FFF2-40B4-BE49-F238E27FC236}">
                <a16:creationId xmlns:a16="http://schemas.microsoft.com/office/drawing/2014/main" id="{F50ADF5F-8691-0030-F68A-4904A3386E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044" y="2287123"/>
            <a:ext cx="3811925" cy="254128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2A45FA-2FCB-C9E7-153E-F26C3D2EBBD7}"/>
              </a:ext>
            </a:extLst>
          </p:cNvPr>
          <p:cNvSpPr txBox="1"/>
          <p:nvPr/>
        </p:nvSpPr>
        <p:spPr>
          <a:xfrm>
            <a:off x="405864" y="4883643"/>
            <a:ext cx="3734099" cy="646331"/>
          </a:xfrm>
          <a:prstGeom prst="rect">
            <a:avLst/>
          </a:prstGeom>
          <a:noFill/>
        </p:spPr>
        <p:txBody>
          <a:bodyPr wrap="none" rtlCol="0">
            <a:spAutoFit/>
          </a:bodyPr>
          <a:lstStyle/>
          <a:p>
            <a:r>
              <a:rPr lang="en-AU" dirty="0"/>
              <a:t>Near perfect prediction  -</a:t>
            </a:r>
            <a:br>
              <a:rPr lang="en-AU" dirty="0"/>
            </a:br>
            <a:r>
              <a:rPr lang="en-AU" dirty="0"/>
              <a:t> typically an indicator of data leakage</a:t>
            </a:r>
          </a:p>
        </p:txBody>
      </p:sp>
    </p:spTree>
    <p:extLst>
      <p:ext uri="{BB962C8B-B14F-4D97-AF65-F5344CB8AC3E}">
        <p14:creationId xmlns:p14="http://schemas.microsoft.com/office/powerpoint/2010/main" val="331918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3</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151690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a:xfrm>
            <a:off x="316356" y="1562895"/>
            <a:ext cx="11408409" cy="4376944"/>
          </a:xfrm>
        </p:spPr>
        <p:txBody>
          <a:bodyPr/>
          <a:lstStyle/>
          <a:p>
            <a:r>
              <a:rPr lang="en-AU" sz="2800" dirty="0"/>
              <a:t>Fit some different machine learning classifiers</a:t>
            </a:r>
          </a:p>
          <a:p>
            <a:endParaRPr lang="en-AU" sz="2800" dirty="0"/>
          </a:p>
          <a:p>
            <a:r>
              <a:rPr lang="en-AU" sz="2800" dirty="0"/>
              <a:t>Evaluate performance using training/test split</a:t>
            </a:r>
          </a:p>
          <a:p>
            <a:endParaRPr lang="en-AU" sz="2800" dirty="0"/>
          </a:p>
          <a:p>
            <a:r>
              <a:rPr lang="en-AU" sz="2800" dirty="0"/>
              <a:t>Evaluate performance using k-fold cross-validation</a:t>
            </a:r>
          </a:p>
        </p:txBody>
      </p:sp>
    </p:spTree>
    <p:extLst>
      <p:ext uri="{BB962C8B-B14F-4D97-AF65-F5344CB8AC3E}">
        <p14:creationId xmlns:p14="http://schemas.microsoft.com/office/powerpoint/2010/main" val="193180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4AF64-6009-7F2B-6290-A02AF49327B1}"/>
              </a:ext>
            </a:extLst>
          </p:cNvPr>
          <p:cNvSpPr>
            <a:spLocks noGrp="1"/>
          </p:cNvSpPr>
          <p:nvPr>
            <p:ph type="title"/>
          </p:nvPr>
        </p:nvSpPr>
        <p:spPr/>
        <p:txBody>
          <a:bodyPr/>
          <a:lstStyle/>
          <a:p>
            <a:r>
              <a:rPr lang="en-AU" dirty="0"/>
              <a:t>In this session</a:t>
            </a:r>
          </a:p>
        </p:txBody>
      </p:sp>
      <p:sp>
        <p:nvSpPr>
          <p:cNvPr id="5" name="Content Placeholder 4">
            <a:extLst>
              <a:ext uri="{FF2B5EF4-FFF2-40B4-BE49-F238E27FC236}">
                <a16:creationId xmlns:a16="http://schemas.microsoft.com/office/drawing/2014/main" id="{DFA18265-70C6-CFF7-A618-2852B2C6BA9D}"/>
              </a:ext>
            </a:extLst>
          </p:cNvPr>
          <p:cNvSpPr>
            <a:spLocks noGrp="1"/>
          </p:cNvSpPr>
          <p:nvPr>
            <p:ph idx="1"/>
          </p:nvPr>
        </p:nvSpPr>
        <p:spPr/>
        <p:txBody>
          <a:bodyPr/>
          <a:lstStyle/>
          <a:p>
            <a:pPr marL="342900" indent="-342900">
              <a:buFont typeface="Arial" panose="020B0604020202020204" pitchFamily="34" charset="0"/>
              <a:buChar char="•"/>
            </a:pPr>
            <a:r>
              <a:rPr lang="en-AU" sz="2400" dirty="0"/>
              <a:t>What is machine learning?</a:t>
            </a:r>
          </a:p>
          <a:p>
            <a:pPr marL="342900" indent="-342900">
              <a:buFont typeface="Arial" panose="020B0604020202020204" pitchFamily="34" charset="0"/>
              <a:buChar char="•"/>
            </a:pPr>
            <a:r>
              <a:rPr lang="en-AU" sz="2400" dirty="0"/>
              <a:t>How does machine learning differ from other types of related fields?</a:t>
            </a:r>
          </a:p>
          <a:p>
            <a:pPr marL="342900" indent="-342900">
              <a:buFont typeface="Arial" panose="020B0604020202020204" pitchFamily="34" charset="0"/>
              <a:buChar char="•"/>
            </a:pPr>
            <a:r>
              <a:rPr lang="en-AU" sz="2400" dirty="0"/>
              <a:t>What is the most common goal of machine learning?</a:t>
            </a:r>
          </a:p>
          <a:p>
            <a:pPr marL="342900" indent="-342900">
              <a:buFont typeface="Arial" panose="020B0604020202020204" pitchFamily="34" charset="0"/>
              <a:buChar char="•"/>
            </a:pPr>
            <a:endParaRPr lang="en-AU" sz="2400" dirty="0"/>
          </a:p>
        </p:txBody>
      </p:sp>
    </p:spTree>
    <p:extLst>
      <p:ext uri="{BB962C8B-B14F-4D97-AF65-F5344CB8AC3E}">
        <p14:creationId xmlns:p14="http://schemas.microsoft.com/office/powerpoint/2010/main" val="13431532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3</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800" dirty="0"/>
              <a:t>Test train split sees large performance differences</a:t>
            </a:r>
          </a:p>
          <a:p>
            <a:pPr marL="457200" lvl="1" indent="0">
              <a:buNone/>
            </a:pPr>
            <a:endParaRPr lang="en-AU" sz="2800" dirty="0"/>
          </a:p>
          <a:p>
            <a:r>
              <a:rPr lang="en-AU" sz="2800" dirty="0"/>
              <a:t>More variables, more variability</a:t>
            </a:r>
          </a:p>
          <a:p>
            <a:endParaRPr lang="en-AU" sz="2800" dirty="0"/>
          </a:p>
          <a:p>
            <a:r>
              <a:rPr lang="en-AU" sz="2800" dirty="0"/>
              <a:t>Cross-validation takes a little time to run</a:t>
            </a:r>
          </a:p>
          <a:p>
            <a:endParaRPr lang="en-AU" sz="2800" dirty="0"/>
          </a:p>
          <a:p>
            <a:r>
              <a:rPr lang="en-AU" sz="2800" dirty="0"/>
              <a:t>Some models require careful parameter selection</a:t>
            </a:r>
          </a:p>
          <a:p>
            <a:endParaRPr lang="en-AU" sz="2800" dirty="0"/>
          </a:p>
          <a:p>
            <a:endParaRPr lang="en-AU" sz="2800" dirty="0"/>
          </a:p>
          <a:p>
            <a:pPr lvl="1"/>
            <a:endParaRPr lang="en-AU" sz="2800" dirty="0"/>
          </a:p>
          <a:p>
            <a:r>
              <a:rPr lang="en-AU" sz="2800" dirty="0"/>
              <a:t>7</a:t>
            </a:r>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5552646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19F534-66F5-F049-85DC-01FF8B732B60}"/>
              </a:ext>
            </a:extLst>
          </p:cNvPr>
          <p:cNvSpPr>
            <a:spLocks noGrp="1"/>
          </p:cNvSpPr>
          <p:nvPr>
            <p:ph type="title"/>
          </p:nvPr>
        </p:nvSpPr>
        <p:spPr/>
        <p:txBody>
          <a:bodyPr>
            <a:normAutofit fontScale="90000"/>
          </a:bodyPr>
          <a:lstStyle/>
          <a:p>
            <a:r>
              <a:rPr lang="en-AU" b="1" dirty="0"/>
              <a:t>Session 4: model section </a:t>
            </a:r>
            <a:br>
              <a:rPr lang="en-AU" b="1" dirty="0"/>
            </a:br>
            <a:br>
              <a:rPr lang="en-AU" b="1" dirty="0"/>
            </a:br>
            <a:r>
              <a:rPr lang="en-AU" sz="4800" b="1" dirty="0"/>
              <a:t>Feature selection &amp; </a:t>
            </a:r>
            <a:br>
              <a:rPr lang="en-AU" sz="4800" b="1" dirty="0"/>
            </a:br>
            <a:r>
              <a:rPr lang="en-AU" sz="4800" b="1" dirty="0"/>
              <a:t>hyperparameter tuning</a:t>
            </a:r>
            <a:endParaRPr lang="en-AU" b="1" dirty="0"/>
          </a:p>
        </p:txBody>
      </p:sp>
    </p:spTree>
    <p:extLst>
      <p:ext uri="{BB962C8B-B14F-4D97-AF65-F5344CB8AC3E}">
        <p14:creationId xmlns:p14="http://schemas.microsoft.com/office/powerpoint/2010/main" val="3857529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5BA42-1086-A84D-90DC-9277EC810135}"/>
              </a:ext>
            </a:extLst>
          </p:cNvPr>
          <p:cNvSpPr>
            <a:spLocks noGrp="1"/>
          </p:cNvSpPr>
          <p:nvPr>
            <p:ph type="title"/>
          </p:nvPr>
        </p:nvSpPr>
        <p:spPr/>
        <p:txBody>
          <a:bodyPr/>
          <a:lstStyle/>
          <a:p>
            <a:r>
              <a:rPr lang="en-AU" dirty="0"/>
              <a:t>Irrelevant features</a:t>
            </a:r>
          </a:p>
        </p:txBody>
      </p:sp>
      <p:sp>
        <p:nvSpPr>
          <p:cNvPr id="3" name="Content Placeholder 2">
            <a:extLst>
              <a:ext uri="{FF2B5EF4-FFF2-40B4-BE49-F238E27FC236}">
                <a16:creationId xmlns:a16="http://schemas.microsoft.com/office/drawing/2014/main" id="{1F3116CD-A0E9-B443-A3A0-99F825169A06}"/>
              </a:ext>
            </a:extLst>
          </p:cNvPr>
          <p:cNvSpPr>
            <a:spLocks noGrp="1"/>
          </p:cNvSpPr>
          <p:nvPr>
            <p:ph idx="1"/>
          </p:nvPr>
        </p:nvSpPr>
        <p:spPr>
          <a:xfrm>
            <a:off x="316356" y="1532415"/>
            <a:ext cx="5779643" cy="4376944"/>
          </a:xfrm>
        </p:spPr>
        <p:txBody>
          <a:bodyPr/>
          <a:lstStyle/>
          <a:p>
            <a:r>
              <a:rPr lang="en-AU" sz="2800" dirty="0"/>
              <a:t>In notebook, we have lots of irrelevant “noise” features. What about in real data?</a:t>
            </a:r>
          </a:p>
          <a:p>
            <a:endParaRPr lang="en-AU" sz="2800" dirty="0"/>
          </a:p>
          <a:p>
            <a:r>
              <a:rPr lang="en-AU" sz="2800" dirty="0"/>
              <a:t>Often we hypothesises or explicitly know that only a subset of features are relevant for a given predictive task</a:t>
            </a:r>
          </a:p>
          <a:p>
            <a:endParaRPr lang="en-AU" sz="2800" dirty="0"/>
          </a:p>
          <a:p>
            <a:pPr lvl="1"/>
            <a:endParaRPr lang="en-AU" dirty="0"/>
          </a:p>
        </p:txBody>
      </p:sp>
      <p:pic>
        <p:nvPicPr>
          <p:cNvPr id="4" name="Picture 2">
            <a:extLst>
              <a:ext uri="{FF2B5EF4-FFF2-40B4-BE49-F238E27FC236}">
                <a16:creationId xmlns:a16="http://schemas.microsoft.com/office/drawing/2014/main" id="{6A6E18EE-CB33-DA17-D4EE-BE7F35317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7440" y="1472027"/>
            <a:ext cx="5646449" cy="322189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DED6D03C-3DDD-68E4-0F0D-18895D423CF6}"/>
              </a:ext>
            </a:extLst>
          </p:cNvPr>
          <p:cNvSpPr txBox="1">
            <a:spLocks/>
          </p:cNvSpPr>
          <p:nvPr/>
        </p:nvSpPr>
        <p:spPr>
          <a:xfrm>
            <a:off x="316356" y="5077308"/>
            <a:ext cx="11006965" cy="1385626"/>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sz="2800" b="1" dirty="0"/>
              <a:t>Feature selection</a:t>
            </a:r>
            <a:r>
              <a:rPr lang="en-AU" sz="2800" dirty="0"/>
              <a:t> is the act of selecting only a subset of measurements need for the task</a:t>
            </a:r>
          </a:p>
          <a:p>
            <a:pPr lvl="1"/>
            <a:endParaRPr lang="en-AU" dirty="0"/>
          </a:p>
        </p:txBody>
      </p:sp>
    </p:spTree>
    <p:extLst>
      <p:ext uri="{BB962C8B-B14F-4D97-AF65-F5344CB8AC3E}">
        <p14:creationId xmlns:p14="http://schemas.microsoft.com/office/powerpoint/2010/main" val="25078861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EB97-2F39-2810-8331-D0F032EA2AB1}"/>
              </a:ext>
            </a:extLst>
          </p:cNvPr>
          <p:cNvSpPr>
            <a:spLocks noGrp="1"/>
          </p:cNvSpPr>
          <p:nvPr>
            <p:ph type="title"/>
          </p:nvPr>
        </p:nvSpPr>
        <p:spPr/>
        <p:txBody>
          <a:bodyPr/>
          <a:lstStyle/>
          <a:p>
            <a:r>
              <a:rPr lang="en-AU" dirty="0"/>
              <a:t>Hyper parameters</a:t>
            </a:r>
          </a:p>
        </p:txBody>
      </p:sp>
      <p:sp>
        <p:nvSpPr>
          <p:cNvPr id="4" name="Slide Number Placeholder 3">
            <a:extLst>
              <a:ext uri="{FF2B5EF4-FFF2-40B4-BE49-F238E27FC236}">
                <a16:creationId xmlns:a16="http://schemas.microsoft.com/office/drawing/2014/main" id="{DCD817FA-FB67-81D9-D58D-40B8495FE41B}"/>
              </a:ext>
            </a:extLst>
          </p:cNvPr>
          <p:cNvSpPr>
            <a:spLocks noGrp="1"/>
          </p:cNvSpPr>
          <p:nvPr>
            <p:ph type="sldNum" sz="quarter" idx="12"/>
          </p:nvPr>
        </p:nvSpPr>
        <p:spPr/>
        <p:txBody>
          <a:bodyPr/>
          <a:lstStyle/>
          <a:p>
            <a:fld id="{DC22DD25-61AE-413C-B4D2-EF2365C9B2E1}" type="slidenum">
              <a:rPr lang="en-AU" noProof="0" smtClean="0"/>
              <a:t>63</a:t>
            </a:fld>
            <a:endParaRPr lang="en-AU" noProof="0"/>
          </a:p>
        </p:txBody>
      </p:sp>
      <p:pic>
        <p:nvPicPr>
          <p:cNvPr id="5" name="Picture 2">
            <a:extLst>
              <a:ext uri="{FF2B5EF4-FFF2-40B4-BE49-F238E27FC236}">
                <a16:creationId xmlns:a16="http://schemas.microsoft.com/office/drawing/2014/main" id="{BE03B1AF-5F93-EB42-88F2-74C8CEA02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261" y="1690688"/>
            <a:ext cx="5753853" cy="395577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4B0E33E2-48F9-64D6-DC5D-2A938DF78485}"/>
              </a:ext>
            </a:extLst>
          </p:cNvPr>
          <p:cNvSpPr>
            <a:spLocks noGrp="1"/>
          </p:cNvSpPr>
          <p:nvPr>
            <p:ph idx="1"/>
          </p:nvPr>
        </p:nvSpPr>
        <p:spPr>
          <a:xfrm>
            <a:off x="316356" y="1532415"/>
            <a:ext cx="5779643" cy="4376944"/>
          </a:xfrm>
        </p:spPr>
        <p:txBody>
          <a:bodyPr/>
          <a:lstStyle/>
          <a:p>
            <a:r>
              <a:rPr lang="en-AU" sz="2800" dirty="0"/>
              <a:t>Many models have parameters that control how complex they are:</a:t>
            </a:r>
          </a:p>
          <a:p>
            <a:pPr marL="457200" indent="-457200">
              <a:buFont typeface="Arial" panose="020B0604020202020204" pitchFamily="34" charset="0"/>
              <a:buChar char="•"/>
            </a:pPr>
            <a:r>
              <a:rPr lang="en-AU" sz="2400" dirty="0"/>
              <a:t> Tree depth in decision trees</a:t>
            </a:r>
          </a:p>
          <a:p>
            <a:pPr marL="457200" indent="-457200">
              <a:buFont typeface="Arial" panose="020B0604020202020204" pitchFamily="34" charset="0"/>
              <a:buChar char="•"/>
            </a:pPr>
            <a:r>
              <a:rPr lang="en-AU" sz="2400" dirty="0"/>
              <a:t>Regularisation penalty in penalized regression </a:t>
            </a:r>
          </a:p>
          <a:p>
            <a:pPr marL="457200" indent="-457200">
              <a:buFont typeface="Arial" panose="020B0604020202020204" pitchFamily="34" charset="0"/>
              <a:buChar char="•"/>
            </a:pPr>
            <a:r>
              <a:rPr lang="en-AU" sz="2400" dirty="0"/>
              <a:t>Tree depth and features per node in Random forests</a:t>
            </a:r>
          </a:p>
          <a:p>
            <a:r>
              <a:rPr lang="en-AU" sz="2800" dirty="0"/>
              <a:t>These are called </a:t>
            </a:r>
            <a:r>
              <a:rPr lang="en-AU" sz="2800" b="1" dirty="0"/>
              <a:t>hyperparameters, </a:t>
            </a:r>
            <a:r>
              <a:rPr lang="en-AU" sz="2800" dirty="0"/>
              <a:t>parameters of the model, not of the measurements. </a:t>
            </a:r>
            <a:endParaRPr lang="en-AU" sz="2800" b="1" dirty="0"/>
          </a:p>
          <a:p>
            <a:pPr marL="457200" indent="-457200">
              <a:buFont typeface="Arial" panose="020B0604020202020204" pitchFamily="34" charset="0"/>
              <a:buChar char="•"/>
            </a:pPr>
            <a:endParaRPr lang="en-AU" sz="1800" dirty="0"/>
          </a:p>
        </p:txBody>
      </p:sp>
    </p:spTree>
    <p:extLst>
      <p:ext uri="{BB962C8B-B14F-4D97-AF65-F5344CB8AC3E}">
        <p14:creationId xmlns:p14="http://schemas.microsoft.com/office/powerpoint/2010/main" val="805522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1FF319-4463-7BEF-7166-24E2311AF58E}"/>
              </a:ext>
            </a:extLst>
          </p:cNvPr>
          <p:cNvSpPr>
            <a:spLocks noGrp="1"/>
          </p:cNvSpPr>
          <p:nvPr>
            <p:ph type="title"/>
          </p:nvPr>
        </p:nvSpPr>
        <p:spPr/>
        <p:txBody>
          <a:bodyPr/>
          <a:lstStyle/>
          <a:p>
            <a:r>
              <a:rPr lang="en-AU" dirty="0"/>
              <a:t>How do we determine a final model</a:t>
            </a:r>
          </a:p>
        </p:txBody>
      </p:sp>
      <p:sp>
        <p:nvSpPr>
          <p:cNvPr id="6" name="Content Placeholder 5">
            <a:extLst>
              <a:ext uri="{FF2B5EF4-FFF2-40B4-BE49-F238E27FC236}">
                <a16:creationId xmlns:a16="http://schemas.microsoft.com/office/drawing/2014/main" id="{3C26A5FD-B65A-E9D4-73F3-82875396F544}"/>
              </a:ext>
            </a:extLst>
          </p:cNvPr>
          <p:cNvSpPr>
            <a:spLocks noGrp="1"/>
          </p:cNvSpPr>
          <p:nvPr>
            <p:ph idx="1"/>
          </p:nvPr>
        </p:nvSpPr>
        <p:spPr/>
        <p:txBody>
          <a:bodyPr/>
          <a:lstStyle/>
          <a:p>
            <a:r>
              <a:rPr lang="en-AU" sz="2800" dirty="0"/>
              <a:t>There’s a lot of options in predictive modelling:</a:t>
            </a:r>
          </a:p>
          <a:p>
            <a:pPr marL="457200" indent="-457200">
              <a:buFont typeface="Arial" panose="020B0604020202020204" pitchFamily="34" charset="0"/>
              <a:buChar char="•"/>
            </a:pPr>
            <a:r>
              <a:rPr lang="en-AU" sz="2800" dirty="0"/>
              <a:t>What model to pick?</a:t>
            </a:r>
          </a:p>
          <a:p>
            <a:pPr marL="457200" indent="-457200">
              <a:buFont typeface="Arial" panose="020B0604020202020204" pitchFamily="34" charset="0"/>
              <a:buChar char="•"/>
            </a:pPr>
            <a:r>
              <a:rPr lang="en-AU" sz="2800" dirty="0"/>
              <a:t>What features to include?</a:t>
            </a:r>
          </a:p>
          <a:p>
            <a:pPr marL="457200" indent="-457200">
              <a:buFont typeface="Arial" panose="020B0604020202020204" pitchFamily="34" charset="0"/>
              <a:buChar char="•"/>
            </a:pPr>
            <a:r>
              <a:rPr lang="en-AU" sz="2800" dirty="0"/>
              <a:t>What parameters to set?</a:t>
            </a:r>
          </a:p>
          <a:p>
            <a:pPr marL="457200" indent="-457200">
              <a:buFont typeface="Arial" panose="020B0604020202020204" pitchFamily="34" charset="0"/>
              <a:buChar char="•"/>
            </a:pPr>
            <a:endParaRPr lang="en-AU" sz="2800" dirty="0"/>
          </a:p>
          <a:p>
            <a:r>
              <a:rPr lang="en-AU" sz="2800" dirty="0"/>
              <a:t>How can we do this in a way that is robust to over-fitting?</a:t>
            </a:r>
          </a:p>
        </p:txBody>
      </p:sp>
      <p:sp>
        <p:nvSpPr>
          <p:cNvPr id="4" name="Slide Number Placeholder 3">
            <a:extLst>
              <a:ext uri="{FF2B5EF4-FFF2-40B4-BE49-F238E27FC236}">
                <a16:creationId xmlns:a16="http://schemas.microsoft.com/office/drawing/2014/main" id="{6E086E3A-2D1C-C5AF-08A7-9186DA968956}"/>
              </a:ext>
            </a:extLst>
          </p:cNvPr>
          <p:cNvSpPr>
            <a:spLocks noGrp="1"/>
          </p:cNvSpPr>
          <p:nvPr>
            <p:ph type="sldNum" sz="quarter" idx="12"/>
          </p:nvPr>
        </p:nvSpPr>
        <p:spPr/>
        <p:txBody>
          <a:bodyPr/>
          <a:lstStyle/>
          <a:p>
            <a:fld id="{BDC0D3D8-B87F-4B4B-A85C-712EDEEEAC86}" type="slidenum">
              <a:rPr lang="en-AU" smtClean="0"/>
              <a:t>64</a:t>
            </a:fld>
            <a:endParaRPr lang="en-AU"/>
          </a:p>
        </p:txBody>
      </p:sp>
    </p:spTree>
    <p:extLst>
      <p:ext uri="{BB962C8B-B14F-4D97-AF65-F5344CB8AC3E}">
        <p14:creationId xmlns:p14="http://schemas.microsoft.com/office/powerpoint/2010/main" val="1729747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556563" y="4542241"/>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9413682" cy="4928531"/>
          </a:xfrm>
        </p:spPr>
        <p:txBody>
          <a:bodyPr>
            <a:normAutofit/>
          </a:bodyPr>
          <a:lstStyle/>
          <a:p>
            <a:r>
              <a:rPr lang="en-AU" sz="3000" dirty="0"/>
              <a:t>Peek at entire dataset, see </a:t>
            </a:r>
            <a:br>
              <a:rPr lang="en-AU" sz="3000" dirty="0"/>
            </a:br>
            <a:r>
              <a:rPr lang="en-AU" sz="3000" dirty="0"/>
              <a:t>which parameters work well,</a:t>
            </a:r>
            <a:br>
              <a:rPr lang="en-AU" sz="3000" dirty="0"/>
            </a:br>
            <a:r>
              <a:rPr lang="en-AU" sz="3000" dirty="0"/>
              <a:t> then run cross-validation.</a:t>
            </a:r>
          </a:p>
          <a:p>
            <a:endParaRPr lang="en-AU" sz="3000" dirty="0"/>
          </a:p>
          <a:p>
            <a:r>
              <a:rPr lang="en-AU" sz="3000" dirty="0"/>
              <a:t>Why is this wrong?</a:t>
            </a:r>
          </a:p>
          <a:p>
            <a:pPr lvl="1"/>
            <a:endParaRPr lang="en-AU" sz="3000" dirty="0"/>
          </a:p>
        </p:txBody>
      </p:sp>
      <p:sp>
        <p:nvSpPr>
          <p:cNvPr id="4" name="Rectangle 3">
            <a:extLst>
              <a:ext uri="{FF2B5EF4-FFF2-40B4-BE49-F238E27FC236}">
                <a16:creationId xmlns:a16="http://schemas.microsoft.com/office/drawing/2014/main" id="{5523ED14-E05A-3CF8-25BB-0BF09A99A865}"/>
              </a:ext>
            </a:extLst>
          </p:cNvPr>
          <p:cNvSpPr/>
          <p:nvPr/>
        </p:nvSpPr>
        <p:spPr>
          <a:xfrm>
            <a:off x="5556563" y="1524000"/>
            <a:ext cx="6168202" cy="59436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Data</a:t>
            </a:r>
          </a:p>
        </p:txBody>
      </p:sp>
      <p:pic>
        <p:nvPicPr>
          <p:cNvPr id="9" name="Graphic 8" descr="Eyes with solid fill">
            <a:extLst>
              <a:ext uri="{FF2B5EF4-FFF2-40B4-BE49-F238E27FC236}">
                <a16:creationId xmlns:a16="http://schemas.microsoft.com/office/drawing/2014/main" id="{DDCB209F-134C-16C7-455B-03C006B47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6840" y="1809380"/>
            <a:ext cx="914400" cy="914400"/>
          </a:xfrm>
          <a:prstGeom prst="rect">
            <a:avLst/>
          </a:prstGeom>
        </p:spPr>
      </p:pic>
      <p:cxnSp>
        <p:nvCxnSpPr>
          <p:cNvPr id="11" name="Straight Arrow Connector 10">
            <a:extLst>
              <a:ext uri="{FF2B5EF4-FFF2-40B4-BE49-F238E27FC236}">
                <a16:creationId xmlns:a16="http://schemas.microsoft.com/office/drawing/2014/main" id="{288B753A-C19D-51E2-96EA-619D549FFACE}"/>
              </a:ext>
            </a:extLst>
          </p:cNvPr>
          <p:cNvCxnSpPr/>
          <p:nvPr/>
        </p:nvCxnSpPr>
        <p:spPr>
          <a:xfrm>
            <a:off x="8670728" y="2688944"/>
            <a:ext cx="0" cy="1480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30E8795-83ED-0B0D-E757-EB7DAE2873CA}"/>
              </a:ext>
            </a:extLst>
          </p:cNvPr>
          <p:cNvSpPr txBox="1"/>
          <p:nvPr/>
        </p:nvSpPr>
        <p:spPr>
          <a:xfrm>
            <a:off x="9037320" y="3322320"/>
            <a:ext cx="1813382" cy="646331"/>
          </a:xfrm>
          <a:prstGeom prst="rect">
            <a:avLst/>
          </a:prstGeom>
          <a:noFill/>
        </p:spPr>
        <p:txBody>
          <a:bodyPr wrap="none" rtlCol="0">
            <a:spAutoFit/>
          </a:bodyPr>
          <a:lstStyle/>
          <a:p>
            <a:r>
              <a:rPr lang="en-AU" dirty="0"/>
              <a:t>Pick best option,</a:t>
            </a:r>
            <a:br>
              <a:rPr lang="en-AU" dirty="0"/>
            </a:br>
            <a:r>
              <a:rPr lang="en-AU" dirty="0"/>
              <a:t> then train model</a:t>
            </a:r>
          </a:p>
        </p:txBody>
      </p:sp>
    </p:spTree>
    <p:extLst>
      <p:ext uri="{BB962C8B-B14F-4D97-AF65-F5344CB8AC3E}">
        <p14:creationId xmlns:p14="http://schemas.microsoft.com/office/powerpoint/2010/main" val="18821499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a:extLst>
              <a:ext uri="{FF2B5EF4-FFF2-40B4-BE49-F238E27FC236}">
                <a16:creationId xmlns:a16="http://schemas.microsoft.com/office/drawing/2014/main" id="{3A2A0724-E9E8-1546-A0F6-F892F86A8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39" b="53812"/>
          <a:stretch/>
        </p:blipFill>
        <p:spPr bwMode="auto">
          <a:xfrm>
            <a:off x="5556563" y="4542241"/>
            <a:ext cx="6168202"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1: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9413682" cy="4928531"/>
          </a:xfrm>
        </p:spPr>
        <p:txBody>
          <a:bodyPr>
            <a:normAutofit/>
          </a:bodyPr>
          <a:lstStyle/>
          <a:p>
            <a:r>
              <a:rPr lang="en-AU" sz="3000" dirty="0"/>
              <a:t>Peek at entire dataset, see </a:t>
            </a:r>
            <a:br>
              <a:rPr lang="en-AU" sz="3000" dirty="0"/>
            </a:br>
            <a:r>
              <a:rPr lang="en-AU" sz="3000" dirty="0"/>
              <a:t>which parameters work well,</a:t>
            </a:r>
            <a:br>
              <a:rPr lang="en-AU" sz="3000" dirty="0"/>
            </a:br>
            <a:r>
              <a:rPr lang="en-AU" sz="3000" dirty="0"/>
              <a:t> then run cross-validation.</a:t>
            </a:r>
          </a:p>
          <a:p>
            <a:endParaRPr lang="en-AU" sz="3000" dirty="0"/>
          </a:p>
          <a:p>
            <a:r>
              <a:rPr lang="en-AU" sz="3000" dirty="0"/>
              <a:t>Why is this wrong?</a:t>
            </a:r>
          </a:p>
          <a:p>
            <a:pPr lvl="1"/>
            <a:r>
              <a:rPr lang="en-AU" sz="3000" dirty="0"/>
              <a:t>The test dataset is no longer</a:t>
            </a:r>
            <a:br>
              <a:rPr lang="en-AU" sz="3000" dirty="0"/>
            </a:br>
            <a:r>
              <a:rPr lang="en-AU" sz="3000" dirty="0"/>
              <a:t>with held! Its been used to </a:t>
            </a:r>
            <a:br>
              <a:rPr lang="en-AU" sz="3000" dirty="0"/>
            </a:br>
            <a:r>
              <a:rPr lang="en-AU" sz="3000" dirty="0"/>
              <a:t>optimise model choices</a:t>
            </a:r>
          </a:p>
          <a:p>
            <a:pPr lvl="1"/>
            <a:r>
              <a:rPr lang="en-AU" sz="3000" b="1" dirty="0"/>
              <a:t>DO NOT DO THIS!</a:t>
            </a:r>
          </a:p>
        </p:txBody>
      </p:sp>
      <p:sp>
        <p:nvSpPr>
          <p:cNvPr id="4" name="Rectangle 3">
            <a:extLst>
              <a:ext uri="{FF2B5EF4-FFF2-40B4-BE49-F238E27FC236}">
                <a16:creationId xmlns:a16="http://schemas.microsoft.com/office/drawing/2014/main" id="{5523ED14-E05A-3CF8-25BB-0BF09A99A865}"/>
              </a:ext>
            </a:extLst>
          </p:cNvPr>
          <p:cNvSpPr/>
          <p:nvPr/>
        </p:nvSpPr>
        <p:spPr>
          <a:xfrm>
            <a:off x="5556563" y="1524000"/>
            <a:ext cx="6168202" cy="59436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Data</a:t>
            </a:r>
          </a:p>
        </p:txBody>
      </p:sp>
      <p:pic>
        <p:nvPicPr>
          <p:cNvPr id="9" name="Graphic 8" descr="Eyes with solid fill">
            <a:extLst>
              <a:ext uri="{FF2B5EF4-FFF2-40B4-BE49-F238E27FC236}">
                <a16:creationId xmlns:a16="http://schemas.microsoft.com/office/drawing/2014/main" id="{DDCB209F-134C-16C7-455B-03C006B47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6840" y="1809380"/>
            <a:ext cx="914400" cy="914400"/>
          </a:xfrm>
          <a:prstGeom prst="rect">
            <a:avLst/>
          </a:prstGeom>
        </p:spPr>
      </p:pic>
      <p:cxnSp>
        <p:nvCxnSpPr>
          <p:cNvPr id="11" name="Straight Arrow Connector 10">
            <a:extLst>
              <a:ext uri="{FF2B5EF4-FFF2-40B4-BE49-F238E27FC236}">
                <a16:creationId xmlns:a16="http://schemas.microsoft.com/office/drawing/2014/main" id="{288B753A-C19D-51E2-96EA-619D549FFACE}"/>
              </a:ext>
            </a:extLst>
          </p:cNvPr>
          <p:cNvCxnSpPr/>
          <p:nvPr/>
        </p:nvCxnSpPr>
        <p:spPr>
          <a:xfrm>
            <a:off x="8670728" y="2688944"/>
            <a:ext cx="0" cy="1480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30E8795-83ED-0B0D-E757-EB7DAE2873CA}"/>
              </a:ext>
            </a:extLst>
          </p:cNvPr>
          <p:cNvSpPr txBox="1"/>
          <p:nvPr/>
        </p:nvSpPr>
        <p:spPr>
          <a:xfrm>
            <a:off x="9037320" y="3322320"/>
            <a:ext cx="1813382" cy="646331"/>
          </a:xfrm>
          <a:prstGeom prst="rect">
            <a:avLst/>
          </a:prstGeom>
          <a:noFill/>
        </p:spPr>
        <p:txBody>
          <a:bodyPr wrap="none" rtlCol="0">
            <a:spAutoFit/>
          </a:bodyPr>
          <a:lstStyle/>
          <a:p>
            <a:r>
              <a:rPr lang="en-AU" dirty="0"/>
              <a:t>Pick best option,</a:t>
            </a:r>
            <a:br>
              <a:rPr lang="en-AU" dirty="0"/>
            </a:br>
            <a:r>
              <a:rPr lang="en-AU" dirty="0"/>
              <a:t> then train model</a:t>
            </a:r>
          </a:p>
        </p:txBody>
      </p:sp>
    </p:spTree>
    <p:extLst>
      <p:ext uri="{BB962C8B-B14F-4D97-AF65-F5344CB8AC3E}">
        <p14:creationId xmlns:p14="http://schemas.microsoft.com/office/powerpoint/2010/main" val="387390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AF1F-7382-8B43-8079-EE340DFDCD68}"/>
              </a:ext>
            </a:extLst>
          </p:cNvPr>
          <p:cNvSpPr>
            <a:spLocks noGrp="1"/>
          </p:cNvSpPr>
          <p:nvPr>
            <p:ph type="title"/>
          </p:nvPr>
        </p:nvSpPr>
        <p:spPr/>
        <p:txBody>
          <a:bodyPr/>
          <a:lstStyle/>
          <a:p>
            <a:r>
              <a:rPr lang="en-AU" b="1" dirty="0"/>
              <a:t>Strategy 2: Decide, then Test/train</a:t>
            </a:r>
          </a:p>
        </p:txBody>
      </p:sp>
      <p:sp>
        <p:nvSpPr>
          <p:cNvPr id="6" name="Content Placeholder 5">
            <a:extLst>
              <a:ext uri="{FF2B5EF4-FFF2-40B4-BE49-F238E27FC236}">
                <a16:creationId xmlns:a16="http://schemas.microsoft.com/office/drawing/2014/main" id="{E8606CA1-FFD5-484F-8AF3-B515101F2128}"/>
              </a:ext>
            </a:extLst>
          </p:cNvPr>
          <p:cNvSpPr>
            <a:spLocks noGrp="1"/>
          </p:cNvSpPr>
          <p:nvPr>
            <p:ph idx="1"/>
          </p:nvPr>
        </p:nvSpPr>
        <p:spPr>
          <a:xfrm>
            <a:off x="467235" y="1567149"/>
            <a:ext cx="3662805" cy="4928531"/>
          </a:xfrm>
        </p:spPr>
        <p:txBody>
          <a:bodyPr>
            <a:normAutofit/>
          </a:bodyPr>
          <a:lstStyle/>
          <a:p>
            <a:r>
              <a:rPr lang="en-AU" sz="3000" dirty="0"/>
              <a:t>Add a third split of data, use it to evaluate all models, select the best model to evaluate on test dataset</a:t>
            </a:r>
          </a:p>
          <a:p>
            <a:endParaRPr lang="en-AU" sz="3000" dirty="0"/>
          </a:p>
          <a:p>
            <a:r>
              <a:rPr lang="en-AU" sz="3000" dirty="0"/>
              <a:t>Can peek at </a:t>
            </a:r>
            <a:r>
              <a:rPr lang="en-AU" sz="3000" i="1" dirty="0"/>
              <a:t>validation</a:t>
            </a:r>
            <a:r>
              <a:rPr lang="en-AU" sz="3000" dirty="0"/>
              <a:t> but never at </a:t>
            </a:r>
            <a:r>
              <a:rPr lang="en-AU" sz="3000" i="1" dirty="0"/>
              <a:t>test</a:t>
            </a:r>
          </a:p>
        </p:txBody>
      </p:sp>
      <p:sp>
        <p:nvSpPr>
          <p:cNvPr id="3" name="Rectangle 2">
            <a:extLst>
              <a:ext uri="{FF2B5EF4-FFF2-40B4-BE49-F238E27FC236}">
                <a16:creationId xmlns:a16="http://schemas.microsoft.com/office/drawing/2014/main" id="{CDCBC9B6-1061-E07C-0F92-09F4864BB35C}"/>
              </a:ext>
            </a:extLst>
          </p:cNvPr>
          <p:cNvSpPr/>
          <p:nvPr/>
        </p:nvSpPr>
        <p:spPr>
          <a:xfrm>
            <a:off x="4130040" y="1567149"/>
            <a:ext cx="3185160" cy="59436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Training</a:t>
            </a:r>
          </a:p>
        </p:txBody>
      </p:sp>
      <p:sp>
        <p:nvSpPr>
          <p:cNvPr id="5" name="Rectangle 4">
            <a:extLst>
              <a:ext uri="{FF2B5EF4-FFF2-40B4-BE49-F238E27FC236}">
                <a16:creationId xmlns:a16="http://schemas.microsoft.com/office/drawing/2014/main" id="{51B619A9-7302-220B-332F-96BB20AA5754}"/>
              </a:ext>
            </a:extLst>
          </p:cNvPr>
          <p:cNvSpPr/>
          <p:nvPr/>
        </p:nvSpPr>
        <p:spPr>
          <a:xfrm>
            <a:off x="7315200" y="1567149"/>
            <a:ext cx="1432560" cy="59436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Validation</a:t>
            </a:r>
          </a:p>
        </p:txBody>
      </p:sp>
      <p:sp>
        <p:nvSpPr>
          <p:cNvPr id="7" name="Rectangle 6">
            <a:extLst>
              <a:ext uri="{FF2B5EF4-FFF2-40B4-BE49-F238E27FC236}">
                <a16:creationId xmlns:a16="http://schemas.microsoft.com/office/drawing/2014/main" id="{F10898A8-DEE1-0B00-730C-7185002B9C3A}"/>
              </a:ext>
            </a:extLst>
          </p:cNvPr>
          <p:cNvSpPr/>
          <p:nvPr/>
        </p:nvSpPr>
        <p:spPr>
          <a:xfrm>
            <a:off x="8747760" y="1567149"/>
            <a:ext cx="1432560" cy="5943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n>
                  <a:solidFill>
                    <a:sysClr val="windowText" lastClr="000000"/>
                  </a:solidFill>
                </a:ln>
              </a:rPr>
              <a:t>Test</a:t>
            </a:r>
          </a:p>
        </p:txBody>
      </p:sp>
      <p:pic>
        <p:nvPicPr>
          <p:cNvPr id="15" name="Picture 14" descr="Table&#10;&#10;Description automatically generated">
            <a:extLst>
              <a:ext uri="{FF2B5EF4-FFF2-40B4-BE49-F238E27FC236}">
                <a16:creationId xmlns:a16="http://schemas.microsoft.com/office/drawing/2014/main" id="{8111368F-7704-8A47-23D6-A9B75F103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365" y="2446232"/>
            <a:ext cx="7772400" cy="3807384"/>
          </a:xfrm>
          <a:prstGeom prst="rect">
            <a:avLst/>
          </a:prstGeom>
        </p:spPr>
      </p:pic>
    </p:spTree>
    <p:extLst>
      <p:ext uri="{BB962C8B-B14F-4D97-AF65-F5344CB8AC3E}">
        <p14:creationId xmlns:p14="http://schemas.microsoft.com/office/powerpoint/2010/main" val="34744600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7B6BA-6DBD-03A0-EFBA-AD39299A5FCF}"/>
              </a:ext>
            </a:extLst>
          </p:cNvPr>
          <p:cNvSpPr>
            <a:spLocks noGrp="1"/>
          </p:cNvSpPr>
          <p:nvPr>
            <p:ph type="title"/>
          </p:nvPr>
        </p:nvSpPr>
        <p:spPr/>
        <p:txBody>
          <a:bodyPr/>
          <a:lstStyle/>
          <a:p>
            <a:r>
              <a:rPr lang="en-AU" b="1" dirty="0"/>
              <a:t>Strategy 3: repeated and nested cross-validation</a:t>
            </a:r>
            <a:endParaRPr lang="en-AU" dirty="0"/>
          </a:p>
        </p:txBody>
      </p:sp>
      <p:sp>
        <p:nvSpPr>
          <p:cNvPr id="4" name="Slide Number Placeholder 3">
            <a:extLst>
              <a:ext uri="{FF2B5EF4-FFF2-40B4-BE49-F238E27FC236}">
                <a16:creationId xmlns:a16="http://schemas.microsoft.com/office/drawing/2014/main" id="{0D2DBC03-1CE3-F93F-97F2-0F22C19A9F90}"/>
              </a:ext>
            </a:extLst>
          </p:cNvPr>
          <p:cNvSpPr>
            <a:spLocks noGrp="1"/>
          </p:cNvSpPr>
          <p:nvPr>
            <p:ph type="sldNum" sz="quarter" idx="12"/>
          </p:nvPr>
        </p:nvSpPr>
        <p:spPr/>
        <p:txBody>
          <a:bodyPr/>
          <a:lstStyle/>
          <a:p>
            <a:fld id="{DC22DD25-61AE-413C-B4D2-EF2365C9B2E1}" type="slidenum">
              <a:rPr lang="en-AU" noProof="0" smtClean="0"/>
              <a:t>68</a:t>
            </a:fld>
            <a:endParaRPr lang="en-AU" noProof="0"/>
          </a:p>
        </p:txBody>
      </p:sp>
      <p:pic>
        <p:nvPicPr>
          <p:cNvPr id="8" name="Picture 7" descr="Chart&#10;&#10;Description automatically generated">
            <a:extLst>
              <a:ext uri="{FF2B5EF4-FFF2-40B4-BE49-F238E27FC236}">
                <a16:creationId xmlns:a16="http://schemas.microsoft.com/office/drawing/2014/main" id="{83F8466D-459B-7098-7AAB-B9780DB2F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 y="3891906"/>
            <a:ext cx="8549640" cy="2849880"/>
          </a:xfrm>
          <a:prstGeom prst="rect">
            <a:avLst/>
          </a:prstGeom>
        </p:spPr>
      </p:pic>
      <p:sp>
        <p:nvSpPr>
          <p:cNvPr id="9" name="TextBox 8">
            <a:extLst>
              <a:ext uri="{FF2B5EF4-FFF2-40B4-BE49-F238E27FC236}">
                <a16:creationId xmlns:a16="http://schemas.microsoft.com/office/drawing/2014/main" id="{62233625-D71E-AF3F-147D-F73DE838316A}"/>
              </a:ext>
            </a:extLst>
          </p:cNvPr>
          <p:cNvSpPr txBox="1"/>
          <p:nvPr/>
        </p:nvSpPr>
        <p:spPr>
          <a:xfrm>
            <a:off x="236220" y="1722294"/>
            <a:ext cx="7940040" cy="2308324"/>
          </a:xfrm>
          <a:prstGeom prst="rect">
            <a:avLst/>
          </a:prstGeom>
          <a:noFill/>
        </p:spPr>
        <p:txBody>
          <a:bodyPr wrap="square" rtlCol="0">
            <a:spAutoFit/>
          </a:bodyPr>
          <a:lstStyle/>
          <a:p>
            <a:r>
              <a:rPr lang="en-AU" sz="2400" dirty="0"/>
              <a:t>We can do cross-validation on the training/validation split</a:t>
            </a:r>
          </a:p>
          <a:p>
            <a:endParaRPr lang="en-AU" sz="2400" dirty="0"/>
          </a:p>
          <a:p>
            <a:r>
              <a:rPr lang="en-AU" sz="2400" dirty="0"/>
              <a:t>Or even better we can repeat the entire procedure changing the held out test dataset</a:t>
            </a:r>
          </a:p>
          <a:p>
            <a:endParaRPr lang="en-AU" sz="2400" dirty="0"/>
          </a:p>
          <a:p>
            <a:r>
              <a:rPr lang="en-AU" sz="2400" dirty="0"/>
              <a:t>Can get computationally expensive. </a:t>
            </a:r>
          </a:p>
        </p:txBody>
      </p:sp>
      <p:sp>
        <p:nvSpPr>
          <p:cNvPr id="6" name="TextBox 5">
            <a:extLst>
              <a:ext uri="{FF2B5EF4-FFF2-40B4-BE49-F238E27FC236}">
                <a16:creationId xmlns:a16="http://schemas.microsoft.com/office/drawing/2014/main" id="{722B15A0-F433-54AE-FDCB-984AA9AF71EC}"/>
              </a:ext>
            </a:extLst>
          </p:cNvPr>
          <p:cNvSpPr txBox="1"/>
          <p:nvPr/>
        </p:nvSpPr>
        <p:spPr>
          <a:xfrm>
            <a:off x="6979920" y="6093602"/>
            <a:ext cx="6096000" cy="369332"/>
          </a:xfrm>
          <a:prstGeom prst="rect">
            <a:avLst/>
          </a:prstGeom>
          <a:noFill/>
        </p:spPr>
        <p:txBody>
          <a:bodyPr wrap="square">
            <a:spAutoFit/>
          </a:bodyPr>
          <a:lstStyle/>
          <a:p>
            <a:r>
              <a:rPr lang="en-AU" dirty="0"/>
              <a:t>https://</a:t>
            </a:r>
            <a:r>
              <a:rPr lang="en-AU" dirty="0" err="1"/>
              <a:t>www.nature.com</a:t>
            </a:r>
            <a:r>
              <a:rPr lang="en-AU" dirty="0"/>
              <a:t>/articles/nmeth.3968</a:t>
            </a:r>
          </a:p>
        </p:txBody>
      </p:sp>
    </p:spTree>
    <p:extLst>
      <p:ext uri="{BB962C8B-B14F-4D97-AF65-F5344CB8AC3E}">
        <p14:creationId xmlns:p14="http://schemas.microsoft.com/office/powerpoint/2010/main" val="4127203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69</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360" y="1644840"/>
            <a:ext cx="7772400" cy="4818094"/>
          </a:xfrm>
          <a:prstGeom prst="rect">
            <a:avLst/>
          </a:prstGeom>
        </p:spPr>
      </p:pic>
    </p:spTree>
    <p:extLst>
      <p:ext uri="{BB962C8B-B14F-4D97-AF65-F5344CB8AC3E}">
        <p14:creationId xmlns:p14="http://schemas.microsoft.com/office/powerpoint/2010/main" val="1413430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FE38E-49F0-DA49-8577-E7CD94ED92A2}"/>
              </a:ext>
            </a:extLst>
          </p:cNvPr>
          <p:cNvSpPr>
            <a:spLocks noGrp="1"/>
          </p:cNvSpPr>
          <p:nvPr>
            <p:ph type="title"/>
          </p:nvPr>
        </p:nvSpPr>
        <p:spPr/>
        <p:txBody>
          <a:bodyPr/>
          <a:lstStyle/>
          <a:p>
            <a:r>
              <a:rPr lang="en-AU" dirty="0"/>
              <a:t>Scenario:</a:t>
            </a:r>
          </a:p>
        </p:txBody>
      </p:sp>
      <p:sp>
        <p:nvSpPr>
          <p:cNvPr id="3" name="Content Placeholder 2">
            <a:extLst>
              <a:ext uri="{FF2B5EF4-FFF2-40B4-BE49-F238E27FC236}">
                <a16:creationId xmlns:a16="http://schemas.microsoft.com/office/drawing/2014/main" id="{17BC6B97-D2CB-BF48-BDF7-082F10D6EAF0}"/>
              </a:ext>
            </a:extLst>
          </p:cNvPr>
          <p:cNvSpPr>
            <a:spLocks noGrp="1"/>
          </p:cNvSpPr>
          <p:nvPr>
            <p:ph idx="1"/>
          </p:nvPr>
        </p:nvSpPr>
        <p:spPr>
          <a:xfrm>
            <a:off x="559929" y="1472120"/>
            <a:ext cx="3952461" cy="4351338"/>
          </a:xfrm>
        </p:spPr>
        <p:txBody>
          <a:bodyPr>
            <a:noAutofit/>
          </a:bodyPr>
          <a:lstStyle/>
          <a:p>
            <a:r>
              <a:rPr lang="en-AU" sz="2400" dirty="0"/>
              <a:t>You’ve collected information about a set of samples/individuals. </a:t>
            </a:r>
          </a:p>
          <a:p>
            <a:endParaRPr lang="en-AU" sz="2400" dirty="0"/>
          </a:p>
          <a:p>
            <a:r>
              <a:rPr lang="en-AU" sz="2400" dirty="0"/>
              <a:t>How do we use this data to infer the probability of some outcome? </a:t>
            </a:r>
          </a:p>
          <a:p>
            <a:pPr marL="342900" indent="-342900">
              <a:buFont typeface="Arial" panose="020B0604020202020204" pitchFamily="34" charset="0"/>
              <a:buChar char="•"/>
            </a:pPr>
            <a:r>
              <a:rPr lang="en-AU" sz="2400" dirty="0"/>
              <a:t>Infer risk of disease</a:t>
            </a:r>
          </a:p>
          <a:p>
            <a:pPr marL="342900" indent="-342900">
              <a:buFont typeface="Arial" panose="020B0604020202020204" pitchFamily="34" charset="0"/>
              <a:buChar char="•"/>
            </a:pPr>
            <a:r>
              <a:rPr lang="en-AU" sz="2400" dirty="0"/>
              <a:t>Predict if data is low quality</a:t>
            </a:r>
          </a:p>
          <a:p>
            <a:pPr marL="342900" indent="-342900">
              <a:buFont typeface="Arial" panose="020B0604020202020204" pitchFamily="34" charset="0"/>
              <a:buChar char="•"/>
            </a:pPr>
            <a:r>
              <a:rPr lang="en-AU" sz="2400" dirty="0"/>
              <a:t>Predict if a given variant is deleterious or not</a:t>
            </a:r>
          </a:p>
          <a:p>
            <a:endParaRPr lang="en-AU" sz="2400" dirty="0"/>
          </a:p>
          <a:p>
            <a:endParaRPr lang="en-AU" sz="2400" dirty="0"/>
          </a:p>
        </p:txBody>
      </p:sp>
      <p:pic>
        <p:nvPicPr>
          <p:cNvPr id="27650" name="Picture 2" descr="Your Data is a Pile of Crap – Teaching Academia">
            <a:extLst>
              <a:ext uri="{FF2B5EF4-FFF2-40B4-BE49-F238E27FC236}">
                <a16:creationId xmlns:a16="http://schemas.microsoft.com/office/drawing/2014/main" id="{3CFAAB63-9E65-AD42-8F57-6239AAFFA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456" y="1472120"/>
            <a:ext cx="5502631" cy="34998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046E66-3F90-7340-95F7-04AC6FFB3C4A}"/>
              </a:ext>
            </a:extLst>
          </p:cNvPr>
          <p:cNvSpPr txBox="1"/>
          <p:nvPr/>
        </p:nvSpPr>
        <p:spPr>
          <a:xfrm>
            <a:off x="5017164" y="5062714"/>
            <a:ext cx="6793783" cy="646331"/>
          </a:xfrm>
          <a:prstGeom prst="rect">
            <a:avLst/>
          </a:prstGeom>
          <a:noFill/>
        </p:spPr>
        <p:txBody>
          <a:bodyPr wrap="none" rtlCol="0">
            <a:spAutoFit/>
          </a:bodyPr>
          <a:lstStyle/>
          <a:p>
            <a:r>
              <a:rPr lang="en-AU" sz="1800" dirty="0"/>
              <a:t>Please collect your data in a single spreadsheet and not like this pile. </a:t>
            </a:r>
          </a:p>
          <a:p>
            <a:endParaRPr lang="en-AU" dirty="0"/>
          </a:p>
        </p:txBody>
      </p:sp>
    </p:spTree>
    <p:extLst>
      <p:ext uri="{BB962C8B-B14F-4D97-AF65-F5344CB8AC3E}">
        <p14:creationId xmlns:p14="http://schemas.microsoft.com/office/powerpoint/2010/main" val="6961985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70</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rotWithShape="1">
          <a:blip r:embed="rId2">
            <a:extLst>
              <a:ext uri="{28A0092B-C50C-407E-A947-70E740481C1C}">
                <a14:useLocalDpi xmlns:a14="http://schemas.microsoft.com/office/drawing/2010/main" val="0"/>
              </a:ext>
            </a:extLst>
          </a:blip>
          <a:srcRect t="34500" b="40196"/>
          <a:stretch/>
        </p:blipFill>
        <p:spPr>
          <a:xfrm>
            <a:off x="1026160" y="1600200"/>
            <a:ext cx="7772400" cy="1219200"/>
          </a:xfrm>
          <a:prstGeom prst="rect">
            <a:avLst/>
          </a:prstGeom>
        </p:spPr>
      </p:pic>
      <p:sp>
        <p:nvSpPr>
          <p:cNvPr id="3" name="TextBox 2">
            <a:extLst>
              <a:ext uri="{FF2B5EF4-FFF2-40B4-BE49-F238E27FC236}">
                <a16:creationId xmlns:a16="http://schemas.microsoft.com/office/drawing/2014/main" id="{37226570-617B-5830-9480-72206E5481D1}"/>
              </a:ext>
            </a:extLst>
          </p:cNvPr>
          <p:cNvSpPr txBox="1"/>
          <p:nvPr/>
        </p:nvSpPr>
        <p:spPr>
          <a:xfrm>
            <a:off x="1192727" y="2819400"/>
            <a:ext cx="7414081" cy="1200329"/>
          </a:xfrm>
          <a:prstGeom prst="rect">
            <a:avLst/>
          </a:prstGeom>
          <a:noFill/>
        </p:spPr>
        <p:txBody>
          <a:bodyPr wrap="none" rtlCol="0">
            <a:spAutoFit/>
          </a:bodyPr>
          <a:lstStyle/>
          <a:p>
            <a:r>
              <a:rPr lang="en-AU" sz="2400" dirty="0"/>
              <a:t>Microarray panel of gene expression data(n=117)</a:t>
            </a:r>
          </a:p>
          <a:p>
            <a:r>
              <a:rPr lang="en-AU" sz="2400" dirty="0"/>
              <a:t>70 genes predict five-year metastases with 78% accuracy</a:t>
            </a:r>
          </a:p>
          <a:p>
            <a:r>
              <a:rPr lang="en-AU" sz="2400" dirty="0"/>
              <a:t>Model used “leave-one out cross-validation”</a:t>
            </a:r>
          </a:p>
        </p:txBody>
      </p:sp>
    </p:spTree>
    <p:extLst>
      <p:ext uri="{BB962C8B-B14F-4D97-AF65-F5344CB8AC3E}">
        <p14:creationId xmlns:p14="http://schemas.microsoft.com/office/powerpoint/2010/main" val="3110611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B27F-53E7-DBA3-925E-D0585E0FA315}"/>
              </a:ext>
            </a:extLst>
          </p:cNvPr>
          <p:cNvSpPr>
            <a:spLocks noGrp="1"/>
          </p:cNvSpPr>
          <p:nvPr>
            <p:ph type="title"/>
          </p:nvPr>
        </p:nvSpPr>
        <p:spPr/>
        <p:txBody>
          <a:bodyPr/>
          <a:lstStyle/>
          <a:p>
            <a:r>
              <a:rPr lang="en-AU" dirty="0"/>
              <a:t>When have people screwed this up?</a:t>
            </a:r>
          </a:p>
        </p:txBody>
      </p:sp>
      <p:sp>
        <p:nvSpPr>
          <p:cNvPr id="4" name="Slide Number Placeholder 3">
            <a:extLst>
              <a:ext uri="{FF2B5EF4-FFF2-40B4-BE49-F238E27FC236}">
                <a16:creationId xmlns:a16="http://schemas.microsoft.com/office/drawing/2014/main" id="{24675B92-2D75-E85C-574F-B6AF3CDA09CB}"/>
              </a:ext>
            </a:extLst>
          </p:cNvPr>
          <p:cNvSpPr>
            <a:spLocks noGrp="1"/>
          </p:cNvSpPr>
          <p:nvPr>
            <p:ph type="sldNum" sz="quarter" idx="12"/>
          </p:nvPr>
        </p:nvSpPr>
        <p:spPr/>
        <p:txBody>
          <a:bodyPr/>
          <a:lstStyle/>
          <a:p>
            <a:fld id="{DC22DD25-61AE-413C-B4D2-EF2365C9B2E1}" type="slidenum">
              <a:rPr lang="en-AU" noProof="0" smtClean="0"/>
              <a:t>71</a:t>
            </a:fld>
            <a:endParaRPr lang="en-AU" noProof="0"/>
          </a:p>
        </p:txBody>
      </p:sp>
      <p:pic>
        <p:nvPicPr>
          <p:cNvPr id="8" name="Picture 7" descr="Graphical user interface, text, application, email&#10;&#10;Description automatically generated">
            <a:extLst>
              <a:ext uri="{FF2B5EF4-FFF2-40B4-BE49-F238E27FC236}">
                <a16:creationId xmlns:a16="http://schemas.microsoft.com/office/drawing/2014/main" id="{97E71E47-663A-6F55-35A3-CBA9453E319D}"/>
              </a:ext>
            </a:extLst>
          </p:cNvPr>
          <p:cNvPicPr>
            <a:picLocks noChangeAspect="1"/>
          </p:cNvPicPr>
          <p:nvPr/>
        </p:nvPicPr>
        <p:blipFill rotWithShape="1">
          <a:blip r:embed="rId2">
            <a:alphaModFix amt="33000"/>
            <a:extLst>
              <a:ext uri="{28A0092B-C50C-407E-A947-70E740481C1C}">
                <a14:useLocalDpi xmlns:a14="http://schemas.microsoft.com/office/drawing/2010/main" val="0"/>
              </a:ext>
            </a:extLst>
          </a:blip>
          <a:srcRect t="34500" b="40196"/>
          <a:stretch/>
        </p:blipFill>
        <p:spPr>
          <a:xfrm>
            <a:off x="1026160" y="1600200"/>
            <a:ext cx="7772400" cy="1219200"/>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DD2132E2-6567-186A-694F-6394809B8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72" y="3928311"/>
            <a:ext cx="5792968" cy="1981804"/>
          </a:xfrm>
          <a:prstGeom prst="rect">
            <a:avLst/>
          </a:prstGeom>
        </p:spPr>
      </p:pic>
      <p:sp>
        <p:nvSpPr>
          <p:cNvPr id="6" name="TextBox 5">
            <a:extLst>
              <a:ext uri="{FF2B5EF4-FFF2-40B4-BE49-F238E27FC236}">
                <a16:creationId xmlns:a16="http://schemas.microsoft.com/office/drawing/2014/main" id="{8BA09F29-B3A8-2D6D-7E90-3F61D239498B}"/>
              </a:ext>
            </a:extLst>
          </p:cNvPr>
          <p:cNvSpPr txBox="1"/>
          <p:nvPr/>
        </p:nvSpPr>
        <p:spPr>
          <a:xfrm>
            <a:off x="385941" y="2819400"/>
            <a:ext cx="4673738" cy="3970318"/>
          </a:xfrm>
          <a:prstGeom prst="rect">
            <a:avLst/>
          </a:prstGeom>
          <a:noFill/>
        </p:spPr>
        <p:txBody>
          <a:bodyPr wrap="square" rtlCol="0">
            <a:spAutoFit/>
          </a:bodyPr>
          <a:lstStyle/>
          <a:p>
            <a:r>
              <a:rPr lang="en-AU" sz="2800" dirty="0"/>
              <a:t>Simon et al (2003) and </a:t>
            </a:r>
            <a:r>
              <a:rPr lang="en-AU" sz="2800" dirty="0" err="1"/>
              <a:t>Ambroise</a:t>
            </a:r>
            <a:r>
              <a:rPr lang="en-AU" sz="2800" dirty="0"/>
              <a:t> and McLachlan (2003) both highlighted that gene (</a:t>
            </a:r>
            <a:r>
              <a:rPr lang="en-AU" sz="2800" dirty="0" err="1"/>
              <a:t>fxqeature</a:t>
            </a:r>
            <a:r>
              <a:rPr lang="en-AU" sz="2800" dirty="0"/>
              <a:t>) selection took place on whole dataset (outside of CV). </a:t>
            </a:r>
          </a:p>
          <a:p>
            <a:endParaRPr lang="en-AU" sz="2800" dirty="0"/>
          </a:p>
          <a:p>
            <a:r>
              <a:rPr lang="en-AU" sz="2800" dirty="0"/>
              <a:t>If CV is done correctly, performance drops to </a:t>
            </a:r>
            <a:r>
              <a:rPr lang="en-AU" sz="2800" b="1" dirty="0"/>
              <a:t>59</a:t>
            </a:r>
            <a:r>
              <a:rPr lang="en-AU" sz="2800" dirty="0"/>
              <a:t>%</a:t>
            </a:r>
          </a:p>
        </p:txBody>
      </p:sp>
      <p:pic>
        <p:nvPicPr>
          <p:cNvPr id="7" name="Picture 6" descr="Text&#10;&#10;Description automatically generated">
            <a:extLst>
              <a:ext uri="{FF2B5EF4-FFF2-40B4-BE49-F238E27FC236}">
                <a16:creationId xmlns:a16="http://schemas.microsoft.com/office/drawing/2014/main" id="{7B835C40-CBC6-7406-D5BA-1B9A376A8DB9}"/>
              </a:ext>
            </a:extLst>
          </p:cNvPr>
          <p:cNvPicPr>
            <a:picLocks noChangeAspect="1"/>
          </p:cNvPicPr>
          <p:nvPr/>
        </p:nvPicPr>
        <p:blipFill rotWithShape="1">
          <a:blip r:embed="rId4"/>
          <a:srcRect l="3041" r="9134"/>
          <a:stretch/>
        </p:blipFill>
        <p:spPr>
          <a:xfrm>
            <a:off x="5166360" y="2707908"/>
            <a:ext cx="5792967" cy="1244355"/>
          </a:xfrm>
          <a:prstGeom prst="rect">
            <a:avLst/>
          </a:prstGeom>
        </p:spPr>
      </p:pic>
    </p:spTree>
    <p:extLst>
      <p:ext uri="{BB962C8B-B14F-4D97-AF65-F5344CB8AC3E}">
        <p14:creationId xmlns:p14="http://schemas.microsoft.com/office/powerpoint/2010/main" val="39291582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490BA-CA98-4D4D-2E32-A492E31E15F7}"/>
              </a:ext>
            </a:extLst>
          </p:cNvPr>
          <p:cNvSpPr>
            <a:spLocks noGrp="1"/>
          </p:cNvSpPr>
          <p:nvPr>
            <p:ph type="title"/>
          </p:nvPr>
        </p:nvSpPr>
        <p:spPr/>
        <p:txBody>
          <a:bodyPr/>
          <a:lstStyle/>
          <a:p>
            <a:r>
              <a:rPr lang="en-AU" dirty="0"/>
              <a:t>But Ben, people don’t make that mistake any more, right?</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DE47F9E2-5D5E-131C-13B5-C5D3773D36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5532" y="2115026"/>
            <a:ext cx="10814111" cy="3371374"/>
          </a:xfrm>
        </p:spPr>
      </p:pic>
      <p:sp>
        <p:nvSpPr>
          <p:cNvPr id="4" name="Slide Number Placeholder 3">
            <a:extLst>
              <a:ext uri="{FF2B5EF4-FFF2-40B4-BE49-F238E27FC236}">
                <a16:creationId xmlns:a16="http://schemas.microsoft.com/office/drawing/2014/main" id="{EA44E50D-AED0-14DD-A7D1-87CE41F40CE2}"/>
              </a:ext>
            </a:extLst>
          </p:cNvPr>
          <p:cNvSpPr>
            <a:spLocks noGrp="1"/>
          </p:cNvSpPr>
          <p:nvPr>
            <p:ph type="sldNum" sz="quarter" idx="12"/>
          </p:nvPr>
        </p:nvSpPr>
        <p:spPr/>
        <p:txBody>
          <a:bodyPr/>
          <a:lstStyle/>
          <a:p>
            <a:fld id="{DC22DD25-61AE-413C-B4D2-EF2365C9B2E1}" type="slidenum">
              <a:rPr lang="en-AU" noProof="0" smtClean="0"/>
              <a:t>72</a:t>
            </a:fld>
            <a:endParaRPr lang="en-AU" noProof="0"/>
          </a:p>
        </p:txBody>
      </p:sp>
    </p:spTree>
    <p:extLst>
      <p:ext uri="{BB962C8B-B14F-4D97-AF65-F5344CB8AC3E}">
        <p14:creationId xmlns:p14="http://schemas.microsoft.com/office/powerpoint/2010/main" val="41709048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8AC64-E8EB-1F4A-AE28-51DEEA09642A}"/>
              </a:ext>
            </a:extLst>
          </p:cNvPr>
          <p:cNvSpPr>
            <a:spLocks noGrp="1"/>
          </p:cNvSpPr>
          <p:nvPr>
            <p:ph type="title"/>
          </p:nvPr>
        </p:nvSpPr>
        <p:spPr/>
        <p:txBody>
          <a:bodyPr/>
          <a:lstStyle/>
          <a:p>
            <a:r>
              <a:rPr lang="en-AU" b="1" dirty="0"/>
              <a:t>Session conclusions</a:t>
            </a:r>
          </a:p>
        </p:txBody>
      </p:sp>
      <p:sp>
        <p:nvSpPr>
          <p:cNvPr id="3" name="Content Placeholder 2">
            <a:extLst>
              <a:ext uri="{FF2B5EF4-FFF2-40B4-BE49-F238E27FC236}">
                <a16:creationId xmlns:a16="http://schemas.microsoft.com/office/drawing/2014/main" id="{72775B4F-2D8C-1646-9AC2-EB0D2206C146}"/>
              </a:ext>
            </a:extLst>
          </p:cNvPr>
          <p:cNvSpPr>
            <a:spLocks noGrp="1"/>
          </p:cNvSpPr>
          <p:nvPr>
            <p:ph idx="1"/>
          </p:nvPr>
        </p:nvSpPr>
        <p:spPr/>
        <p:txBody>
          <a:bodyPr/>
          <a:lstStyle/>
          <a:p>
            <a:r>
              <a:rPr lang="en-AU" dirty="0"/>
              <a:t>Feature selection and hyperparameter optimisation are both types of model selection</a:t>
            </a:r>
          </a:p>
          <a:p>
            <a:endParaRPr lang="en-AU" dirty="0"/>
          </a:p>
          <a:p>
            <a:r>
              <a:rPr lang="en-AU" dirty="0"/>
              <a:t>Both provide opportunities to overfit the data</a:t>
            </a:r>
          </a:p>
          <a:p>
            <a:endParaRPr lang="en-AU" dirty="0"/>
          </a:p>
          <a:p>
            <a:r>
              <a:rPr lang="en-AU" dirty="0"/>
              <a:t>Nested cross-validation provides a path, albeit an expensive one, to select models while providing robust estimates of performance</a:t>
            </a:r>
          </a:p>
        </p:txBody>
      </p:sp>
    </p:spTree>
    <p:extLst>
      <p:ext uri="{BB962C8B-B14F-4D97-AF65-F5344CB8AC3E}">
        <p14:creationId xmlns:p14="http://schemas.microsoft.com/office/powerpoint/2010/main" val="1689684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Interactive Session 4</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8814102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Interactive session 4</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Evaluate impact of feature selection when conducted naively</a:t>
            </a:r>
          </a:p>
          <a:p>
            <a:endParaRPr lang="en-AU" sz="2400" dirty="0"/>
          </a:p>
          <a:p>
            <a:r>
              <a:rPr lang="en-AU" sz="2400" dirty="0"/>
              <a:t>Conduct feature selection via nested cross-validation</a:t>
            </a:r>
          </a:p>
          <a:p>
            <a:endParaRPr lang="en-AU" sz="2400" dirty="0"/>
          </a:p>
          <a:p>
            <a:r>
              <a:rPr lang="en-AU" sz="2400" dirty="0"/>
              <a:t>Conduct hyperparameter selection via nested cross-validation</a:t>
            </a:r>
          </a:p>
        </p:txBody>
      </p:sp>
    </p:spTree>
    <p:extLst>
      <p:ext uri="{BB962C8B-B14F-4D97-AF65-F5344CB8AC3E}">
        <p14:creationId xmlns:p14="http://schemas.microsoft.com/office/powerpoint/2010/main" val="32842527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CA93-CF7A-2D41-9051-91AA4BFE6026}"/>
              </a:ext>
            </a:extLst>
          </p:cNvPr>
          <p:cNvSpPr>
            <a:spLocks noGrp="1"/>
          </p:cNvSpPr>
          <p:nvPr>
            <p:ph type="title"/>
          </p:nvPr>
        </p:nvSpPr>
        <p:spPr/>
        <p:txBody>
          <a:bodyPr/>
          <a:lstStyle/>
          <a:p>
            <a:r>
              <a:rPr lang="en-AU" dirty="0"/>
              <a:t>Return from interactive session 4</a:t>
            </a:r>
          </a:p>
        </p:txBody>
      </p:sp>
      <p:sp>
        <p:nvSpPr>
          <p:cNvPr id="3" name="Content Placeholder 2">
            <a:extLst>
              <a:ext uri="{FF2B5EF4-FFF2-40B4-BE49-F238E27FC236}">
                <a16:creationId xmlns:a16="http://schemas.microsoft.com/office/drawing/2014/main" id="{CB3C630E-EA6F-B84C-8F78-6322C9E7EEFB}"/>
              </a:ext>
            </a:extLst>
          </p:cNvPr>
          <p:cNvSpPr>
            <a:spLocks noGrp="1"/>
          </p:cNvSpPr>
          <p:nvPr>
            <p:ph idx="1"/>
          </p:nvPr>
        </p:nvSpPr>
        <p:spPr/>
        <p:txBody>
          <a:bodyPr/>
          <a:lstStyle/>
          <a:p>
            <a:r>
              <a:rPr lang="en-AU" sz="2400" dirty="0"/>
              <a:t>Test train split sees large performance differences</a:t>
            </a:r>
          </a:p>
          <a:p>
            <a:pPr marL="457200" lvl="1" indent="0">
              <a:buNone/>
            </a:pPr>
            <a:endParaRPr lang="en-AU" sz="2400" dirty="0"/>
          </a:p>
          <a:p>
            <a:r>
              <a:rPr lang="en-AU" sz="2400" dirty="0"/>
              <a:t>More variables, more variability</a:t>
            </a:r>
          </a:p>
          <a:p>
            <a:endParaRPr lang="en-AU" sz="2400" dirty="0"/>
          </a:p>
          <a:p>
            <a:r>
              <a:rPr lang="en-AU" sz="2400" dirty="0"/>
              <a:t>Cross-validation takes a little time to run</a:t>
            </a:r>
          </a:p>
          <a:p>
            <a:endParaRPr lang="en-AU" sz="2400" dirty="0"/>
          </a:p>
          <a:p>
            <a:r>
              <a:rPr lang="en-AU" sz="2400" dirty="0"/>
              <a:t>Some models require careful parameter selection</a:t>
            </a:r>
          </a:p>
          <a:p>
            <a:endParaRPr lang="en-AU" sz="2400" dirty="0"/>
          </a:p>
          <a:p>
            <a:endParaRPr lang="en-AU" sz="2400" dirty="0"/>
          </a:p>
          <a:p>
            <a:pPr lvl="1"/>
            <a:endParaRPr lang="en-AU" sz="2400" dirty="0"/>
          </a:p>
          <a:p>
            <a:endParaRPr lang="en-AU" sz="2400" dirty="0"/>
          </a:p>
        </p:txBody>
      </p:sp>
      <p:sp>
        <p:nvSpPr>
          <p:cNvPr id="4" name="TextBox 3">
            <a:extLst>
              <a:ext uri="{FF2B5EF4-FFF2-40B4-BE49-F238E27FC236}">
                <a16:creationId xmlns:a16="http://schemas.microsoft.com/office/drawing/2014/main" id="{19EF7B34-8494-CE40-A7FE-23F365F4E236}"/>
              </a:ext>
            </a:extLst>
          </p:cNvPr>
          <p:cNvSpPr txBox="1"/>
          <p:nvPr/>
        </p:nvSpPr>
        <p:spPr>
          <a:xfrm>
            <a:off x="3200400" y="685800"/>
            <a:ext cx="184731" cy="369332"/>
          </a:xfrm>
          <a:prstGeom prst="rect">
            <a:avLst/>
          </a:prstGeom>
          <a:noFill/>
        </p:spPr>
        <p:txBody>
          <a:bodyPr wrap="none" rtlCol="0">
            <a:spAutoFit/>
          </a:bodyPr>
          <a:lstStyle/>
          <a:p>
            <a:endParaRPr lang="en-AU"/>
          </a:p>
        </p:txBody>
      </p:sp>
    </p:spTree>
    <p:extLst>
      <p:ext uri="{BB962C8B-B14F-4D97-AF65-F5344CB8AC3E}">
        <p14:creationId xmlns:p14="http://schemas.microsoft.com/office/powerpoint/2010/main" val="36864187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Common issues in machine learning in life sciences</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30796156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Data changes over time</a:t>
            </a:r>
          </a:p>
        </p:txBody>
      </p:sp>
      <p:pic>
        <p:nvPicPr>
          <p:cNvPr id="2050" name="Picture 2">
            <a:extLst>
              <a:ext uri="{FF2B5EF4-FFF2-40B4-BE49-F238E27FC236}">
                <a16:creationId xmlns:a16="http://schemas.microsoft.com/office/drawing/2014/main" id="{50E4DC8F-ACFD-14B9-767E-C9CAFDFFC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285" y="1852612"/>
            <a:ext cx="6096000" cy="315277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AA28FA0D-1A63-8DD0-07D8-63F18FA59A48}"/>
              </a:ext>
            </a:extLst>
          </p:cNvPr>
          <p:cNvSpPr txBox="1">
            <a:spLocks/>
          </p:cNvSpPr>
          <p:nvPr/>
        </p:nvSpPr>
        <p:spPr>
          <a:xfrm>
            <a:off x="316356" y="1532415"/>
            <a:ext cx="5779644" cy="4376944"/>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dirty="0"/>
              <a:t>Often we collect data from different sources and the relationships between variables may differ: </a:t>
            </a:r>
          </a:p>
          <a:p>
            <a:pPr marL="342900" indent="-342900">
              <a:buFont typeface="Arial" panose="020B0604020202020204" pitchFamily="34" charset="0"/>
              <a:buChar char="•"/>
            </a:pPr>
            <a:r>
              <a:rPr lang="en-AU" dirty="0"/>
              <a:t>equipment (scanners, assays etc)</a:t>
            </a:r>
          </a:p>
          <a:p>
            <a:pPr marL="342900" indent="-342900">
              <a:buFont typeface="Arial" panose="020B0604020202020204" pitchFamily="34" charset="0"/>
              <a:buChar char="•"/>
            </a:pPr>
            <a:r>
              <a:rPr lang="en-AU" dirty="0"/>
              <a:t>environment, people, process</a:t>
            </a:r>
          </a:p>
          <a:p>
            <a:pPr marL="342900" indent="-342900">
              <a:buFont typeface="Arial" panose="020B0604020202020204" pitchFamily="34" charset="0"/>
              <a:buChar char="•"/>
            </a:pPr>
            <a:r>
              <a:rPr lang="en-AU" dirty="0"/>
              <a:t>cohorts and study design</a:t>
            </a:r>
          </a:p>
          <a:p>
            <a:endParaRPr lang="en-AU" dirty="0"/>
          </a:p>
          <a:p>
            <a:r>
              <a:rPr lang="en-AU" dirty="0"/>
              <a:t>Depending on the issue, you may want to harmonize datasets (make them more similar) using statistical methods</a:t>
            </a:r>
          </a:p>
          <a:p>
            <a:r>
              <a:rPr lang="en-AU" dirty="0"/>
              <a:t>OR</a:t>
            </a:r>
          </a:p>
          <a:p>
            <a:r>
              <a:rPr lang="en-AU" dirty="0"/>
              <a:t>You may need to train a classifier that can be robust to distribution shifts. </a:t>
            </a:r>
          </a:p>
        </p:txBody>
      </p:sp>
    </p:spTree>
    <p:extLst>
      <p:ext uri="{BB962C8B-B14F-4D97-AF65-F5344CB8AC3E}">
        <p14:creationId xmlns:p14="http://schemas.microsoft.com/office/powerpoint/2010/main" val="24776704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Measurement noise</a:t>
            </a:r>
          </a:p>
        </p:txBody>
      </p:sp>
      <p:pic>
        <p:nvPicPr>
          <p:cNvPr id="1026" name="Picture 2">
            <a:extLst>
              <a:ext uri="{FF2B5EF4-FFF2-40B4-BE49-F238E27FC236}">
                <a16:creationId xmlns:a16="http://schemas.microsoft.com/office/drawing/2014/main" id="{C208289F-DE5B-4B31-607D-F25D84E7475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16216" y="1952015"/>
            <a:ext cx="6008549" cy="353774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0B857F45-62F3-BC4D-A1E9-6743514A4F8D}"/>
              </a:ext>
            </a:extLst>
          </p:cNvPr>
          <p:cNvSpPr txBox="1">
            <a:spLocks/>
          </p:cNvSpPr>
          <p:nvPr/>
        </p:nvSpPr>
        <p:spPr>
          <a:xfrm>
            <a:off x="316356" y="1532415"/>
            <a:ext cx="5399860" cy="4376944"/>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r>
              <a:rPr lang="en-AU" dirty="0"/>
              <a:t>Often, we might measure something and know there is measurement noise. </a:t>
            </a:r>
          </a:p>
          <a:p>
            <a:r>
              <a:rPr lang="en-AU" dirty="0"/>
              <a:t>It is possible to integrate this knowledge into your models: </a:t>
            </a:r>
          </a:p>
          <a:p>
            <a:pPr marL="342900" indent="-342900">
              <a:buFont typeface="Arial" panose="020B0604020202020204" pitchFamily="34" charset="0"/>
              <a:buChar char="•"/>
            </a:pPr>
            <a:r>
              <a:rPr lang="en-AU" dirty="0"/>
              <a:t>Bayesian model allow you to integrate this information but can be complex to fit</a:t>
            </a:r>
          </a:p>
          <a:p>
            <a:pPr marL="342900" indent="-342900">
              <a:buFont typeface="Arial" panose="020B0604020202020204" pitchFamily="34" charset="0"/>
              <a:buChar char="•"/>
            </a:pPr>
            <a:r>
              <a:rPr lang="en-AU" dirty="0"/>
              <a:t>Can up-weight or down weight features based on prior knowledge</a:t>
            </a:r>
          </a:p>
          <a:p>
            <a:pPr marL="342900" indent="-342900">
              <a:buFont typeface="Arial" panose="020B0604020202020204" pitchFamily="34" charset="0"/>
              <a:buChar char="•"/>
            </a:pPr>
            <a:r>
              <a:rPr lang="en-AU" dirty="0"/>
              <a:t>Extensions of some models exist that can treat observed values as distributions rather than exact numbers</a:t>
            </a:r>
          </a:p>
        </p:txBody>
      </p:sp>
    </p:spTree>
    <p:extLst>
      <p:ext uri="{BB962C8B-B14F-4D97-AF65-F5344CB8AC3E}">
        <p14:creationId xmlns:p14="http://schemas.microsoft.com/office/powerpoint/2010/main" val="2711314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8303-DCCA-E8D1-4793-A3ACB9D25C22}"/>
              </a:ext>
            </a:extLst>
          </p:cNvPr>
          <p:cNvSpPr>
            <a:spLocks noGrp="1"/>
          </p:cNvSpPr>
          <p:nvPr>
            <p:ph type="title"/>
          </p:nvPr>
        </p:nvSpPr>
        <p:spPr/>
        <p:txBody>
          <a:bodyPr/>
          <a:lstStyle/>
          <a:p>
            <a:r>
              <a:rPr lang="en-AU" dirty="0"/>
              <a:t>How to use data to inform decision making?</a:t>
            </a:r>
          </a:p>
        </p:txBody>
      </p:sp>
      <p:sp>
        <p:nvSpPr>
          <p:cNvPr id="3" name="Content Placeholder 2">
            <a:extLst>
              <a:ext uri="{FF2B5EF4-FFF2-40B4-BE49-F238E27FC236}">
                <a16:creationId xmlns:a16="http://schemas.microsoft.com/office/drawing/2014/main" id="{2D9DA6F3-2D34-DE95-6875-40CE87A61AEE}"/>
              </a:ext>
            </a:extLst>
          </p:cNvPr>
          <p:cNvSpPr>
            <a:spLocks noGrp="1"/>
          </p:cNvSpPr>
          <p:nvPr>
            <p:ph idx="1"/>
          </p:nvPr>
        </p:nvSpPr>
        <p:spPr/>
        <p:txBody>
          <a:bodyPr/>
          <a:lstStyle/>
          <a:p>
            <a:pPr marL="57150" indent="0">
              <a:buNone/>
            </a:pPr>
            <a:r>
              <a:rPr lang="en-AU" dirty="0"/>
              <a:t>Traditionally, your options are</a:t>
            </a:r>
          </a:p>
          <a:p>
            <a:pPr marL="914400" lvl="1" indent="-457200"/>
            <a:r>
              <a:rPr lang="en-AU" dirty="0"/>
              <a:t>Domain Expertise</a:t>
            </a:r>
          </a:p>
          <a:p>
            <a:pPr marL="1130400" lvl="2" indent="-457200"/>
            <a:r>
              <a:rPr lang="en-AU" dirty="0"/>
              <a:t>…but this is hard in domains with incomplete knowledge</a:t>
            </a:r>
          </a:p>
          <a:p>
            <a:pPr lvl="1"/>
            <a:endParaRPr lang="en-AU" dirty="0"/>
          </a:p>
          <a:p>
            <a:pPr marL="914400" lvl="1" indent="-457200"/>
            <a:r>
              <a:rPr lang="en-AU" dirty="0"/>
              <a:t>Statistical modelling</a:t>
            </a:r>
          </a:p>
          <a:p>
            <a:pPr marL="1130400" lvl="2" indent="-457200"/>
            <a:r>
              <a:rPr lang="en-AU" dirty="0"/>
              <a:t>…but now we’re collecting far more data than in the past</a:t>
            </a:r>
          </a:p>
          <a:p>
            <a:endParaRPr lang="en-AU" dirty="0"/>
          </a:p>
        </p:txBody>
      </p:sp>
    </p:spTree>
    <p:extLst>
      <p:ext uri="{BB962C8B-B14F-4D97-AF65-F5344CB8AC3E}">
        <p14:creationId xmlns:p14="http://schemas.microsoft.com/office/powerpoint/2010/main" val="20445872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Complicated datasets</a:t>
            </a:r>
          </a:p>
        </p:txBody>
      </p:sp>
      <p:sp>
        <p:nvSpPr>
          <p:cNvPr id="3" name="Content Placeholder 2">
            <a:extLst>
              <a:ext uri="{FF2B5EF4-FFF2-40B4-BE49-F238E27FC236}">
                <a16:creationId xmlns:a16="http://schemas.microsoft.com/office/drawing/2014/main" id="{9DB2C1C0-4E6B-134F-9A27-621E88CE0C61}"/>
              </a:ext>
            </a:extLst>
          </p:cNvPr>
          <p:cNvSpPr>
            <a:spLocks noGrp="1"/>
          </p:cNvSpPr>
          <p:nvPr>
            <p:ph idx="1"/>
          </p:nvPr>
        </p:nvSpPr>
        <p:spPr/>
        <p:txBody>
          <a:bodyPr/>
          <a:lstStyle/>
          <a:p>
            <a:r>
              <a:rPr lang="en-AU" sz="2400" dirty="0"/>
              <a:t>Longitudinal datasets?</a:t>
            </a:r>
          </a:p>
          <a:p>
            <a:pPr marL="342900" indent="-342900">
              <a:buFont typeface="Arial" panose="020B0604020202020204" pitchFamily="34" charset="0"/>
              <a:buChar char="•"/>
            </a:pPr>
            <a:r>
              <a:rPr lang="en-AU" sz="2400" dirty="0"/>
              <a:t>Look for models that can incorporated temporal relationships (survival or mixed linear models often have ML extensions)</a:t>
            </a:r>
          </a:p>
          <a:p>
            <a:r>
              <a:rPr lang="en-AU" sz="2400" dirty="0"/>
              <a:t>Lots of weird structure in my data (relationships between samples)?</a:t>
            </a:r>
          </a:p>
          <a:p>
            <a:pPr marL="342900" indent="-342900">
              <a:buFont typeface="Arial" panose="020B0604020202020204" pitchFamily="34" charset="0"/>
              <a:buChar char="•"/>
            </a:pPr>
            <a:r>
              <a:rPr lang="en-AU" sz="2400" dirty="0"/>
              <a:t>Graph based models exist that can incorporate lots of relationships</a:t>
            </a:r>
          </a:p>
          <a:p>
            <a:pPr marL="342900" indent="-342900">
              <a:buFont typeface="Arial" panose="020B0604020202020204" pitchFamily="34" charset="0"/>
              <a:buChar char="•"/>
            </a:pPr>
            <a:r>
              <a:rPr lang="en-AU" sz="2400" dirty="0"/>
              <a:t>Hierarchical information can also be represented in certain types of linear mixed models and their extensions</a:t>
            </a:r>
          </a:p>
          <a:p>
            <a:pPr marL="342900" indent="-342900">
              <a:buFont typeface="Arial" panose="020B0604020202020204" pitchFamily="34" charset="0"/>
              <a:buChar char="•"/>
            </a:pPr>
            <a:endParaRPr lang="en-AU" sz="2400" dirty="0"/>
          </a:p>
          <a:p>
            <a:r>
              <a:rPr lang="en-AU" sz="2400" dirty="0"/>
              <a:t>Often datasets are reframed as cross-sectional tasks, even if they aren’t exactly</a:t>
            </a:r>
          </a:p>
          <a:p>
            <a:endParaRPr lang="en-AU" sz="2400" dirty="0"/>
          </a:p>
        </p:txBody>
      </p:sp>
    </p:spTree>
    <p:extLst>
      <p:ext uri="{BB962C8B-B14F-4D97-AF65-F5344CB8AC3E}">
        <p14:creationId xmlns:p14="http://schemas.microsoft.com/office/powerpoint/2010/main" val="37133821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08CE-154C-A64B-A2F9-15E6F9062989}"/>
              </a:ext>
            </a:extLst>
          </p:cNvPr>
          <p:cNvSpPr>
            <a:spLocks noGrp="1"/>
          </p:cNvSpPr>
          <p:nvPr>
            <p:ph type="title"/>
          </p:nvPr>
        </p:nvSpPr>
        <p:spPr/>
        <p:txBody>
          <a:bodyPr/>
          <a:lstStyle/>
          <a:p>
            <a:r>
              <a:rPr lang="en-AU" dirty="0"/>
              <a:t>How big does my sample size need to be?</a:t>
            </a:r>
          </a:p>
        </p:txBody>
      </p:sp>
      <p:sp>
        <p:nvSpPr>
          <p:cNvPr id="3" name="Content Placeholder 2">
            <a:extLst>
              <a:ext uri="{FF2B5EF4-FFF2-40B4-BE49-F238E27FC236}">
                <a16:creationId xmlns:a16="http://schemas.microsoft.com/office/drawing/2014/main" id="{9DB2C1C0-4E6B-134F-9A27-621E88CE0C61}"/>
              </a:ext>
            </a:extLst>
          </p:cNvPr>
          <p:cNvSpPr>
            <a:spLocks noGrp="1"/>
          </p:cNvSpPr>
          <p:nvPr>
            <p:ph idx="1"/>
          </p:nvPr>
        </p:nvSpPr>
        <p:spPr>
          <a:xfrm>
            <a:off x="316357" y="1532415"/>
            <a:ext cx="4880484" cy="4376944"/>
          </a:xfrm>
        </p:spPr>
        <p:txBody>
          <a:bodyPr/>
          <a:lstStyle/>
          <a:p>
            <a:r>
              <a:rPr lang="en-AU" sz="2400" dirty="0"/>
              <a:t>Very hard to estimate. </a:t>
            </a:r>
          </a:p>
          <a:p>
            <a:pPr marL="457200" indent="-457200">
              <a:buFont typeface="Arial" panose="020B0604020202020204" pitchFamily="34" charset="0"/>
              <a:buChar char="•"/>
            </a:pPr>
            <a:r>
              <a:rPr lang="en-AU" dirty="0"/>
              <a:t>How many features do you have?</a:t>
            </a:r>
          </a:p>
          <a:p>
            <a:pPr marL="457200" indent="-457200">
              <a:buFont typeface="Arial" panose="020B0604020202020204" pitchFamily="34" charset="0"/>
              <a:buChar char="•"/>
            </a:pPr>
            <a:r>
              <a:rPr lang="en-AU" dirty="0"/>
              <a:t>How strong is the association between features and outcome? </a:t>
            </a:r>
          </a:p>
          <a:p>
            <a:r>
              <a:rPr lang="en-AU" sz="2400" dirty="0"/>
              <a:t>Power analysis is not exactly a thing for ML</a:t>
            </a:r>
          </a:p>
          <a:p>
            <a:pPr marL="457200" indent="-457200">
              <a:buFont typeface="Arial" panose="020B0604020202020204" pitchFamily="34" charset="0"/>
              <a:buChar char="•"/>
            </a:pPr>
            <a:r>
              <a:rPr lang="en-AU" dirty="0"/>
              <a:t>It can be if your final result is a statistical test again some baseline model</a:t>
            </a:r>
          </a:p>
          <a:p>
            <a:r>
              <a:rPr lang="en-AU" sz="2400" dirty="0"/>
              <a:t>If you have pilot dataset, try to build a model and vary sample size</a:t>
            </a:r>
          </a:p>
          <a:p>
            <a:pPr marL="457200" indent="-457200">
              <a:buFont typeface="Arial" panose="020B0604020202020204" pitchFamily="34" charset="0"/>
              <a:buChar char="•"/>
            </a:pPr>
            <a:endParaRPr lang="en-AU" dirty="0"/>
          </a:p>
        </p:txBody>
      </p:sp>
      <p:pic>
        <p:nvPicPr>
          <p:cNvPr id="3074" name="Picture 2">
            <a:extLst>
              <a:ext uri="{FF2B5EF4-FFF2-40B4-BE49-F238E27FC236}">
                <a16:creationId xmlns:a16="http://schemas.microsoft.com/office/drawing/2014/main" id="{0D4AA6B2-1120-5FF7-4612-E6E99DEA7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0" y="1401328"/>
            <a:ext cx="6329805" cy="415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2237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DC5D-B432-F94A-8C84-7861FAFDF70A}"/>
              </a:ext>
            </a:extLst>
          </p:cNvPr>
          <p:cNvSpPr>
            <a:spLocks noGrp="1"/>
          </p:cNvSpPr>
          <p:nvPr>
            <p:ph type="title"/>
          </p:nvPr>
        </p:nvSpPr>
        <p:spPr/>
        <p:txBody>
          <a:bodyPr/>
          <a:lstStyle/>
          <a:p>
            <a:r>
              <a:rPr lang="en-AU" dirty="0"/>
              <a:t>ML in practice – </a:t>
            </a:r>
            <a:r>
              <a:rPr lang="en-AU" dirty="0" err="1"/>
              <a:t>SepsisWatch</a:t>
            </a:r>
            <a:endParaRPr lang="en-AU" dirty="0"/>
          </a:p>
        </p:txBody>
      </p:sp>
      <p:sp>
        <p:nvSpPr>
          <p:cNvPr id="3" name="Content Placeholder 2">
            <a:extLst>
              <a:ext uri="{FF2B5EF4-FFF2-40B4-BE49-F238E27FC236}">
                <a16:creationId xmlns:a16="http://schemas.microsoft.com/office/drawing/2014/main" id="{F5D80D91-DFB8-9240-9369-EF5508A01952}"/>
              </a:ext>
            </a:extLst>
          </p:cNvPr>
          <p:cNvSpPr>
            <a:spLocks noGrp="1"/>
          </p:cNvSpPr>
          <p:nvPr>
            <p:ph idx="1"/>
          </p:nvPr>
        </p:nvSpPr>
        <p:spPr/>
        <p:txBody>
          <a:bodyPr/>
          <a:lstStyle/>
          <a:p>
            <a:r>
              <a:rPr lang="en-AU" dirty="0"/>
              <a:t>Duke University implemented screening</a:t>
            </a:r>
            <a:br>
              <a:rPr lang="en-AU" dirty="0"/>
            </a:br>
            <a:r>
              <a:rPr lang="en-AU" dirty="0"/>
              <a:t>tool for sepsis (life-threatening complication </a:t>
            </a:r>
            <a:br>
              <a:rPr lang="en-AU" dirty="0"/>
            </a:br>
            <a:r>
              <a:rPr lang="en-AU" dirty="0"/>
              <a:t>of infection)</a:t>
            </a:r>
          </a:p>
          <a:p>
            <a:r>
              <a:rPr lang="en-AU" dirty="0"/>
              <a:t>32 million training examples</a:t>
            </a:r>
          </a:p>
          <a:p>
            <a:pPr marL="0" indent="0">
              <a:buNone/>
            </a:pPr>
            <a:endParaRPr lang="en-AU" dirty="0"/>
          </a:p>
          <a:p>
            <a:r>
              <a:rPr lang="en-AU" dirty="0"/>
              <a:t>Once model was successful, the hospital </a:t>
            </a:r>
            <a:br>
              <a:rPr lang="en-AU" dirty="0"/>
            </a:br>
            <a:r>
              <a:rPr lang="en-AU" dirty="0"/>
              <a:t>had to radically change the systems in which</a:t>
            </a:r>
            <a:br>
              <a:rPr lang="en-AU" dirty="0"/>
            </a:br>
            <a:r>
              <a:rPr lang="en-AU" dirty="0"/>
              <a:t>their staff operated</a:t>
            </a:r>
          </a:p>
        </p:txBody>
      </p:sp>
      <p:pic>
        <p:nvPicPr>
          <p:cNvPr id="29698" name="Picture 2" descr="Duke&amp;#39;s Augmented Intelligence System Helps Prevent Sepsis in the ED | Duke  Health Referring Physicians">
            <a:extLst>
              <a:ext uri="{FF2B5EF4-FFF2-40B4-BE49-F238E27FC236}">
                <a16:creationId xmlns:a16="http://schemas.microsoft.com/office/drawing/2014/main" id="{7BCE5937-1163-DD43-AA45-2952344C1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937" y="1490870"/>
            <a:ext cx="4439063" cy="536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1400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EDE9B-1644-34DF-4A64-AC63A261F83E}"/>
              </a:ext>
            </a:extLst>
          </p:cNvPr>
          <p:cNvSpPr>
            <a:spLocks noGrp="1"/>
          </p:cNvSpPr>
          <p:nvPr>
            <p:ph type="title"/>
          </p:nvPr>
        </p:nvSpPr>
        <p:spPr/>
        <p:txBody>
          <a:bodyPr/>
          <a:lstStyle/>
          <a:p>
            <a:r>
              <a:rPr lang="en-AU" dirty="0"/>
              <a:t>But what about Deep Learning?!</a:t>
            </a:r>
          </a:p>
        </p:txBody>
      </p:sp>
      <p:sp>
        <p:nvSpPr>
          <p:cNvPr id="3" name="Content Placeholder 2">
            <a:extLst>
              <a:ext uri="{FF2B5EF4-FFF2-40B4-BE49-F238E27FC236}">
                <a16:creationId xmlns:a16="http://schemas.microsoft.com/office/drawing/2014/main" id="{52AC22E2-6BFF-A6FE-EC83-BC18A9F10EDF}"/>
              </a:ext>
            </a:extLst>
          </p:cNvPr>
          <p:cNvSpPr>
            <a:spLocks noGrp="1"/>
          </p:cNvSpPr>
          <p:nvPr>
            <p:ph idx="1"/>
          </p:nvPr>
        </p:nvSpPr>
        <p:spPr>
          <a:xfrm>
            <a:off x="316357" y="1532415"/>
            <a:ext cx="6282563" cy="4376944"/>
          </a:xfrm>
        </p:spPr>
        <p:txBody>
          <a:bodyPr/>
          <a:lstStyle/>
          <a:p>
            <a:r>
              <a:rPr lang="en-AU" dirty="0"/>
              <a:t>If we have enough data with the right sort of structure, we could get our algorithm to learn features as well as construct classifiers. </a:t>
            </a:r>
          </a:p>
          <a:p>
            <a:pPr marL="558900" lvl="1" indent="-342900"/>
            <a:r>
              <a:rPr lang="en-AU" dirty="0"/>
              <a:t> This is one simplified  view of how deep learning works</a:t>
            </a:r>
          </a:p>
          <a:p>
            <a:r>
              <a:rPr lang="en-AU" dirty="0"/>
              <a:t>Requires the ”right” sort of data and someone needs to have lots of it</a:t>
            </a:r>
          </a:p>
          <a:p>
            <a:pPr marL="558900" lvl="1" indent="-342900"/>
            <a:r>
              <a:rPr lang="en-AU" dirty="0"/>
              <a:t>Text, video, protein structure/sequence </a:t>
            </a:r>
          </a:p>
          <a:p>
            <a:pPr marL="558900" lvl="1" indent="-342900"/>
            <a:r>
              <a:rPr lang="en-AU" dirty="0"/>
              <a:t>…the list is growing</a:t>
            </a:r>
          </a:p>
          <a:p>
            <a:r>
              <a:rPr lang="en-AU" dirty="0"/>
              <a:t>All the ideas around model selection, hyperparameter optimisation  still apply. </a:t>
            </a:r>
          </a:p>
          <a:p>
            <a:r>
              <a:rPr lang="en-AU" dirty="0"/>
              <a:t>For small datasets or where measurements are “non-standard”, its probably not for you</a:t>
            </a:r>
          </a:p>
        </p:txBody>
      </p:sp>
      <p:sp>
        <p:nvSpPr>
          <p:cNvPr id="4" name="Slide Number Placeholder 3">
            <a:extLst>
              <a:ext uri="{FF2B5EF4-FFF2-40B4-BE49-F238E27FC236}">
                <a16:creationId xmlns:a16="http://schemas.microsoft.com/office/drawing/2014/main" id="{1F408C5F-53BB-FA8D-7645-DA3C11BCBC36}"/>
              </a:ext>
            </a:extLst>
          </p:cNvPr>
          <p:cNvSpPr>
            <a:spLocks noGrp="1"/>
          </p:cNvSpPr>
          <p:nvPr>
            <p:ph type="sldNum" sz="quarter" idx="12"/>
          </p:nvPr>
        </p:nvSpPr>
        <p:spPr/>
        <p:txBody>
          <a:bodyPr/>
          <a:lstStyle/>
          <a:p>
            <a:fld id="{DC22DD25-61AE-413C-B4D2-EF2365C9B2E1}" type="slidenum">
              <a:rPr lang="en-AU" noProof="0" smtClean="0"/>
              <a:t>83</a:t>
            </a:fld>
            <a:endParaRPr lang="en-AU" noProof="0"/>
          </a:p>
        </p:txBody>
      </p:sp>
      <p:pic>
        <p:nvPicPr>
          <p:cNvPr id="1028" name="Picture 4" descr="What is the difference between Deep Learning and Machine Learning? |  Quantdare">
            <a:extLst>
              <a:ext uri="{FF2B5EF4-FFF2-40B4-BE49-F238E27FC236}">
                <a16:creationId xmlns:a16="http://schemas.microsoft.com/office/drawing/2014/main" id="{48CE0A1C-AD2F-3793-0DA5-08FDC57E44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25" t="2796" r="13988"/>
          <a:stretch/>
        </p:blipFill>
        <p:spPr bwMode="auto">
          <a:xfrm>
            <a:off x="6918961" y="1324154"/>
            <a:ext cx="4160520" cy="5138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7861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78AB-5A3F-EBE8-360E-D9A39ECE6BE6}"/>
              </a:ext>
            </a:extLst>
          </p:cNvPr>
          <p:cNvSpPr>
            <a:spLocks noGrp="1"/>
          </p:cNvSpPr>
          <p:nvPr>
            <p:ph type="title"/>
          </p:nvPr>
        </p:nvSpPr>
        <p:spPr/>
        <p:txBody>
          <a:bodyPr/>
          <a:lstStyle/>
          <a:p>
            <a:r>
              <a:rPr lang="en-AU" dirty="0"/>
              <a:t>Conclusions</a:t>
            </a:r>
          </a:p>
        </p:txBody>
      </p:sp>
      <p:sp>
        <p:nvSpPr>
          <p:cNvPr id="3" name="Content Placeholder 2">
            <a:extLst>
              <a:ext uri="{FF2B5EF4-FFF2-40B4-BE49-F238E27FC236}">
                <a16:creationId xmlns:a16="http://schemas.microsoft.com/office/drawing/2014/main" id="{F93565FE-3DA0-FE24-F180-49569DFFCF1F}"/>
              </a:ext>
            </a:extLst>
          </p:cNvPr>
          <p:cNvSpPr>
            <a:spLocks noGrp="1"/>
          </p:cNvSpPr>
          <p:nvPr>
            <p:ph idx="1"/>
          </p:nvPr>
        </p:nvSpPr>
        <p:spPr/>
        <p:txBody>
          <a:bodyPr/>
          <a:lstStyle/>
          <a:p>
            <a:pPr marL="342900" indent="-342900">
              <a:buFont typeface="Arial" panose="020B0604020202020204" pitchFamily="34" charset="0"/>
              <a:buChar char="•"/>
            </a:pPr>
            <a:r>
              <a:rPr lang="en-AU" sz="2600" dirty="0"/>
              <a:t>Machine learning is a useful set of tools: its lots of fun to try and predict important outcomes with whatever data you have at hand</a:t>
            </a:r>
          </a:p>
          <a:p>
            <a:pPr marL="342900" indent="-342900">
              <a:buFont typeface="Arial" panose="020B0604020202020204" pitchFamily="34" charset="0"/>
              <a:buChar char="•"/>
            </a:pPr>
            <a:r>
              <a:rPr lang="en-AU" sz="2600" dirty="0"/>
              <a:t>But its easy to fool yourself and others if you aren’t careful. Great for publication, not great for science. </a:t>
            </a:r>
          </a:p>
          <a:p>
            <a:pPr marL="342900" indent="-342900">
              <a:buFont typeface="Arial" panose="020B0604020202020204" pitchFamily="34" charset="0"/>
              <a:buChar char="•"/>
            </a:pPr>
            <a:r>
              <a:rPr lang="en-AU" sz="2600" dirty="0"/>
              <a:t>Always try to carve off at least one chunk of data to act as a hold-out set, untouched by any model construction. For bonus points, do this repeatedly. </a:t>
            </a:r>
          </a:p>
          <a:p>
            <a:pPr marL="342900" indent="-342900">
              <a:buFont typeface="Arial" panose="020B0604020202020204" pitchFamily="34" charset="0"/>
              <a:buChar char="•"/>
            </a:pPr>
            <a:r>
              <a:rPr lang="en-AU" sz="2600" dirty="0"/>
              <a:t>While we’ve only covered supervised learning and in particular classification. The same ideas all hold in unsupervised learning, where we try to learn which features identify similar groupings. </a:t>
            </a:r>
          </a:p>
        </p:txBody>
      </p:sp>
      <p:sp>
        <p:nvSpPr>
          <p:cNvPr id="4" name="Slide Number Placeholder 3">
            <a:extLst>
              <a:ext uri="{FF2B5EF4-FFF2-40B4-BE49-F238E27FC236}">
                <a16:creationId xmlns:a16="http://schemas.microsoft.com/office/drawing/2014/main" id="{F52DAD1C-A710-4A21-5F88-9CCC33DF3731}"/>
              </a:ext>
            </a:extLst>
          </p:cNvPr>
          <p:cNvSpPr>
            <a:spLocks noGrp="1"/>
          </p:cNvSpPr>
          <p:nvPr>
            <p:ph type="sldNum" sz="quarter" idx="12"/>
          </p:nvPr>
        </p:nvSpPr>
        <p:spPr/>
        <p:txBody>
          <a:bodyPr/>
          <a:lstStyle/>
          <a:p>
            <a:fld id="{DC22DD25-61AE-413C-B4D2-EF2365C9B2E1}" type="slidenum">
              <a:rPr lang="en-AU" noProof="0" smtClean="0"/>
              <a:t>84</a:t>
            </a:fld>
            <a:endParaRPr lang="en-AU" noProof="0"/>
          </a:p>
        </p:txBody>
      </p:sp>
    </p:spTree>
    <p:extLst>
      <p:ext uri="{BB962C8B-B14F-4D97-AF65-F5344CB8AC3E}">
        <p14:creationId xmlns:p14="http://schemas.microsoft.com/office/powerpoint/2010/main" val="8189450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DE53-BC06-1F40-806E-1ADF58C893BF}"/>
              </a:ext>
            </a:extLst>
          </p:cNvPr>
          <p:cNvSpPr>
            <a:spLocks noGrp="1"/>
          </p:cNvSpPr>
          <p:nvPr>
            <p:ph type="title"/>
          </p:nvPr>
        </p:nvSpPr>
        <p:spPr/>
        <p:txBody>
          <a:bodyPr/>
          <a:lstStyle/>
          <a:p>
            <a:r>
              <a:rPr lang="en-AU" b="1" dirty="0"/>
              <a:t>Q &amp; A</a:t>
            </a:r>
            <a:endParaRPr lang="en-AU" dirty="0"/>
          </a:p>
        </p:txBody>
      </p:sp>
      <p:sp>
        <p:nvSpPr>
          <p:cNvPr id="4" name="Text Placeholder 3">
            <a:extLst>
              <a:ext uri="{FF2B5EF4-FFF2-40B4-BE49-F238E27FC236}">
                <a16:creationId xmlns:a16="http://schemas.microsoft.com/office/drawing/2014/main" id="{C756606C-E611-B142-B970-95CA6D0287FE}"/>
              </a:ext>
            </a:extLst>
          </p:cNvPr>
          <p:cNvSpPr>
            <a:spLocks noGrp="1"/>
          </p:cNvSpPr>
          <p:nvPr>
            <p:ph type="body" idx="1"/>
          </p:nvPr>
        </p:nvSpPr>
        <p:spPr/>
        <p:txBody>
          <a:bodyPr/>
          <a:lstStyle/>
          <a:p>
            <a:endParaRPr lang="en-AU"/>
          </a:p>
        </p:txBody>
      </p:sp>
    </p:spTree>
    <p:extLst>
      <p:ext uri="{BB962C8B-B14F-4D97-AF65-F5344CB8AC3E}">
        <p14:creationId xmlns:p14="http://schemas.microsoft.com/office/powerpoint/2010/main" val="2386421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879F-3E14-F249-AA9E-FE33700A496C}"/>
              </a:ext>
            </a:extLst>
          </p:cNvPr>
          <p:cNvSpPr>
            <a:spLocks noGrp="1"/>
          </p:cNvSpPr>
          <p:nvPr>
            <p:ph type="title"/>
          </p:nvPr>
        </p:nvSpPr>
        <p:spPr/>
        <p:txBody>
          <a:bodyPr/>
          <a:lstStyle/>
          <a:p>
            <a:r>
              <a:rPr lang="en-AU" dirty="0"/>
              <a:t>Examples of machine learning in daily life</a:t>
            </a:r>
          </a:p>
        </p:txBody>
      </p:sp>
      <p:sp>
        <p:nvSpPr>
          <p:cNvPr id="3" name="Content Placeholder 2">
            <a:extLst>
              <a:ext uri="{FF2B5EF4-FFF2-40B4-BE49-F238E27FC236}">
                <a16:creationId xmlns:a16="http://schemas.microsoft.com/office/drawing/2014/main" id="{8F8E51A0-293B-144B-9120-D7EC30F02BF5}"/>
              </a:ext>
            </a:extLst>
          </p:cNvPr>
          <p:cNvSpPr>
            <a:spLocks noGrp="1"/>
          </p:cNvSpPr>
          <p:nvPr>
            <p:ph idx="1"/>
          </p:nvPr>
        </p:nvSpPr>
        <p:spPr/>
        <p:txBody>
          <a:bodyPr/>
          <a:lstStyle/>
          <a:p>
            <a:pPr marL="342900" indent="-342900">
              <a:buFont typeface="Arial" panose="020B0604020202020204" pitchFamily="34" charset="0"/>
              <a:buChar char="•"/>
            </a:pPr>
            <a:r>
              <a:rPr lang="en-AU" dirty="0"/>
              <a:t>Predictive text on phones</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Handwriting recognition</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Emotion recognition</a:t>
            </a:r>
          </a:p>
        </p:txBody>
      </p:sp>
      <p:pic>
        <p:nvPicPr>
          <p:cNvPr id="1026" name="Picture 2" descr="How can I personalise and turn predictive text on and off on my Samsung  Galaxy device? | Samsung UK">
            <a:extLst>
              <a:ext uri="{FF2B5EF4-FFF2-40B4-BE49-F238E27FC236}">
                <a16:creationId xmlns:a16="http://schemas.microsoft.com/office/drawing/2014/main" id="{072047E7-7022-C84E-93DE-EE779B8A9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9280" y="1488144"/>
            <a:ext cx="2819400" cy="15528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ndwritten Khmer Digit Recognition | by Mengsay Loem | Towards Data Science">
            <a:extLst>
              <a:ext uri="{FF2B5EF4-FFF2-40B4-BE49-F238E27FC236}">
                <a16:creationId xmlns:a16="http://schemas.microsoft.com/office/drawing/2014/main" id="{F04956AE-CDA9-B44B-881B-33D42E466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2478884"/>
            <a:ext cx="3268663" cy="19002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travistangvh/emotion-detection-in-real-time">
            <a:extLst>
              <a:ext uri="{FF2B5EF4-FFF2-40B4-BE49-F238E27FC236}">
                <a16:creationId xmlns:a16="http://schemas.microsoft.com/office/drawing/2014/main" id="{AF3F2B20-AF7E-F944-9703-3522B2EFF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597" y="3852189"/>
            <a:ext cx="3713480" cy="278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246109"/>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14C51791-37E8-4657-9CE5-D4E99BD32A32}"/>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AB136F3B-80A3-4FB0-BF85-2FB1B6DB43A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536B4FA4-5FAA-443C-9C78-6C52DBA34E61}" vid="{826CCCAB-60C9-4959-938C-0BD365A015D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University of Melbourne</Template>
  <TotalTime>2701</TotalTime>
  <Words>3952</Words>
  <Application>Microsoft Macintosh PowerPoint</Application>
  <PresentationFormat>Widescreen</PresentationFormat>
  <Paragraphs>594</Paragraphs>
  <Slides>85</Slides>
  <Notes>37</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85</vt:i4>
      </vt:variant>
    </vt:vector>
  </HeadingPairs>
  <TitlesOfParts>
    <vt:vector size="93" baseType="lpstr">
      <vt:lpstr>Arial</vt:lpstr>
      <vt:lpstr>Calibri</vt:lpstr>
      <vt:lpstr>Cambria Math</vt:lpstr>
      <vt:lpstr>Courier New</vt:lpstr>
      <vt:lpstr>Georgia</vt:lpstr>
      <vt:lpstr>University of Melbourne</vt:lpstr>
      <vt:lpstr>University of Melbourne Patterns</vt:lpstr>
      <vt:lpstr>University of Melbourne-Layout B</vt:lpstr>
      <vt:lpstr>PowerPoint Presentation</vt:lpstr>
      <vt:lpstr>Introduction</vt:lpstr>
      <vt:lpstr>Aim of today’s workshop </vt:lpstr>
      <vt:lpstr>What you will not learn</vt:lpstr>
      <vt:lpstr>Session 1: Concepts</vt:lpstr>
      <vt:lpstr>In this session</vt:lpstr>
      <vt:lpstr>Scenario:</vt:lpstr>
      <vt:lpstr>How to use data to inform decision making?</vt:lpstr>
      <vt:lpstr>Examples of machine learning in daily life</vt:lpstr>
      <vt:lpstr>Successful examples of machine learning in bioinformatics</vt:lpstr>
      <vt:lpstr>What is machine learning? Is it just programming?</vt:lpstr>
      <vt:lpstr>Is it just statistics? Good question…</vt:lpstr>
      <vt:lpstr>Classes of machine learning techniques</vt:lpstr>
      <vt:lpstr>Key terminology to describe a dataset</vt:lpstr>
      <vt:lpstr>Supervised learning</vt:lpstr>
      <vt:lpstr>Primary goal: Generalisable predictive model </vt:lpstr>
      <vt:lpstr>Problem: how to assess generalisability from available data </vt:lpstr>
      <vt:lpstr>Fitting a model in scikit-learn (sklearn)</vt:lpstr>
      <vt:lpstr>Interactive Session 1</vt:lpstr>
      <vt:lpstr>Problem scenario for exploration</vt:lpstr>
      <vt:lpstr>Interactive session 1</vt:lpstr>
      <vt:lpstr>Return from interactive session 1</vt:lpstr>
      <vt:lpstr>Session 2: Models and evaluation frameworks</vt:lpstr>
      <vt:lpstr>In this session</vt:lpstr>
      <vt:lpstr>Measuring discrimination</vt:lpstr>
      <vt:lpstr>Accuracy and balanced accuracy</vt:lpstr>
      <vt:lpstr>But what about ROC curves and AUC</vt:lpstr>
      <vt:lpstr>How to construct a ROC curve</vt:lpstr>
      <vt:lpstr>How to construct a ROC curve</vt:lpstr>
      <vt:lpstr>How to construct a ROC curve</vt:lpstr>
      <vt:lpstr>How to construct a ROC curve</vt:lpstr>
      <vt:lpstr>Receiver operating characteristic  curve (ROC) &amp; area under curves (AUC)</vt:lpstr>
      <vt:lpstr>Which metric to pick is context specific</vt:lpstr>
      <vt:lpstr>A 4 minutes tour of machine learning models</vt:lpstr>
      <vt:lpstr>Linear (or Logistic) regression</vt:lpstr>
      <vt:lpstr>Penalized regression</vt:lpstr>
      <vt:lpstr>Decision tree</vt:lpstr>
      <vt:lpstr>Random Forest</vt:lpstr>
      <vt:lpstr>Neural network and Deep learning</vt:lpstr>
      <vt:lpstr>Cool models but when do these models help?</vt:lpstr>
      <vt:lpstr>Model complexity and overfitting</vt:lpstr>
      <vt:lpstr>Under and overfitting: enemies of generalisation</vt:lpstr>
      <vt:lpstr>Overfitting</vt:lpstr>
      <vt:lpstr>Interactive Session 2</vt:lpstr>
      <vt:lpstr>Interactive session 2</vt:lpstr>
      <vt:lpstr>Return from interactive session 2</vt:lpstr>
      <vt:lpstr>Session 3: Evaluation frameworks &amp; pitfalls</vt:lpstr>
      <vt:lpstr>In this session</vt:lpstr>
      <vt:lpstr>Evaluation framework</vt:lpstr>
      <vt:lpstr>Strategy 1: Super naive</vt:lpstr>
      <vt:lpstr>Strategy 2: Test/train</vt:lpstr>
      <vt:lpstr>Strategy 2: Test/train</vt:lpstr>
      <vt:lpstr>Pitfall -  Strategy 2: Test/train</vt:lpstr>
      <vt:lpstr>Strategy 3: (Repeated) K-fold cross-validation</vt:lpstr>
      <vt:lpstr>Strategy 3: (Repeated) K-fold cross-validation</vt:lpstr>
      <vt:lpstr>Strategy 3: (Repeated) K-fold cross-validation</vt:lpstr>
      <vt:lpstr>Data leakage and learning “uninteresting” things</vt:lpstr>
      <vt:lpstr>Interactive Session 3</vt:lpstr>
      <vt:lpstr>Interactive session 3</vt:lpstr>
      <vt:lpstr>Return from interactive session 3</vt:lpstr>
      <vt:lpstr>Session 4: model section   Feature selection &amp;  hyperparameter tuning</vt:lpstr>
      <vt:lpstr>Irrelevant features</vt:lpstr>
      <vt:lpstr>Hyper parameters</vt:lpstr>
      <vt:lpstr>How do we determine a final model</vt:lpstr>
      <vt:lpstr>Strategy 1: Decide, then Test/train</vt:lpstr>
      <vt:lpstr>Strategy 1: Decide, then Test/train</vt:lpstr>
      <vt:lpstr>Strategy 2: Decide, then Test/train</vt:lpstr>
      <vt:lpstr>Strategy 3: repeated and nested cross-validation</vt:lpstr>
      <vt:lpstr>When have people screwed this up?</vt:lpstr>
      <vt:lpstr>When have people screwed this up?</vt:lpstr>
      <vt:lpstr>When have people screwed this up?</vt:lpstr>
      <vt:lpstr>But Ben, people don’t make that mistake any more, right?</vt:lpstr>
      <vt:lpstr>Session conclusions</vt:lpstr>
      <vt:lpstr>Interactive Session 4</vt:lpstr>
      <vt:lpstr>Interactive session 4</vt:lpstr>
      <vt:lpstr>Return from interactive session 4</vt:lpstr>
      <vt:lpstr>Common issues in machine learning in life sciences</vt:lpstr>
      <vt:lpstr>Data changes over time</vt:lpstr>
      <vt:lpstr>Measurement noise</vt:lpstr>
      <vt:lpstr>Complicated datasets</vt:lpstr>
      <vt:lpstr>How big does my sample size need to be?</vt:lpstr>
      <vt:lpstr>ML in practice – SepsisWatch</vt:lpstr>
      <vt:lpstr>But what about Deep Learning?!</vt:lpstr>
      <vt:lpstr>Conclusions</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Goudey</dc:creator>
  <cp:lastModifiedBy>Benjamin Goudey</cp:lastModifiedBy>
  <cp:revision>14</cp:revision>
  <dcterms:created xsi:type="dcterms:W3CDTF">2022-11-14T03:18:01Z</dcterms:created>
  <dcterms:modified xsi:type="dcterms:W3CDTF">2023-06-05T13:10:08Z</dcterms:modified>
</cp:coreProperties>
</file>